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8"/>
  </p:notesMasterIdLst>
  <p:handoutMasterIdLst>
    <p:handoutMasterId r:id="rId39"/>
  </p:handoutMasterIdLst>
  <p:sldIdLst>
    <p:sldId id="975" r:id="rId5"/>
    <p:sldId id="911" r:id="rId6"/>
    <p:sldId id="952" r:id="rId7"/>
    <p:sldId id="912" r:id="rId8"/>
    <p:sldId id="945" r:id="rId9"/>
    <p:sldId id="921" r:id="rId10"/>
    <p:sldId id="941" r:id="rId11"/>
    <p:sldId id="693" r:id="rId12"/>
    <p:sldId id="949" r:id="rId13"/>
    <p:sldId id="700" r:id="rId14"/>
    <p:sldId id="701" r:id="rId15"/>
    <p:sldId id="873" r:id="rId16"/>
    <p:sldId id="962" r:id="rId17"/>
    <p:sldId id="964" r:id="rId18"/>
    <p:sldId id="942" r:id="rId19"/>
    <p:sldId id="983" r:id="rId20"/>
    <p:sldId id="489" r:id="rId21"/>
    <p:sldId id="958" r:id="rId22"/>
    <p:sldId id="984" r:id="rId23"/>
    <p:sldId id="956" r:id="rId24"/>
    <p:sldId id="960" r:id="rId25"/>
    <p:sldId id="968" r:id="rId26"/>
    <p:sldId id="955" r:id="rId27"/>
    <p:sldId id="894" r:id="rId28"/>
    <p:sldId id="977" r:id="rId29"/>
    <p:sldId id="704" r:id="rId30"/>
    <p:sldId id="970" r:id="rId31"/>
    <p:sldId id="943" r:id="rId32"/>
    <p:sldId id="937" r:id="rId33"/>
    <p:sldId id="944" r:id="rId34"/>
    <p:sldId id="976" r:id="rId35"/>
    <p:sldId id="877" r:id="rId36"/>
    <p:sldId id="982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cas Held" initials="LH" lastIdx="1" clrIdx="0"/>
  <p:cmAuthor id="1" name="Will Miller" initials="" lastIdx="24" clrIdx="1"/>
  <p:cmAuthor id="2" name="Will Miller" initials="WIM" lastIdx="14" clrIdx="2"/>
  <p:cmAuthor id="3" name="Will Miller" initials="WM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4E01"/>
    <a:srgbClr val="C4E095"/>
    <a:srgbClr val="95AA71"/>
    <a:srgbClr val="AAED00"/>
    <a:srgbClr val="008E50"/>
    <a:srgbClr val="00A75C"/>
    <a:srgbClr val="FEFFCE"/>
    <a:srgbClr val="0000BE"/>
    <a:srgbClr val="8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7" autoAdjust="0"/>
    <p:restoredTop sz="92714" autoAdjust="0"/>
  </p:normalViewPr>
  <p:slideViewPr>
    <p:cSldViewPr snapToGrid="0" snapToObjects="1">
      <p:cViewPr varScale="1">
        <p:scale>
          <a:sx n="106" d="100"/>
          <a:sy n="106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3158" y="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r">
              <a:defRPr sz="1200"/>
            </a:lvl1pPr>
          </a:lstStyle>
          <a:p>
            <a:fld id="{621A1055-AE65-D64E-860D-F63F4AAE2DA7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r">
              <a:defRPr sz="1200"/>
            </a:lvl1pPr>
          </a:lstStyle>
          <a:p>
            <a:fld id="{B3F0BF8B-005C-934B-881C-70A100F9CC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13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/>
          <a:lstStyle>
            <a:lvl1pPr algn="r">
              <a:defRPr sz="1200"/>
            </a:lvl1pPr>
          </a:lstStyle>
          <a:p>
            <a:fld id="{F4438B58-CFDD-AB47-A378-CAF2B30B6A48}" type="datetimeFigureOut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2" tIns="46216" rIns="92432" bIns="462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432" tIns="46216" rIns="92432" bIns="462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32" tIns="46216" rIns="92432" bIns="46216" rtlCol="0" anchor="b"/>
          <a:lstStyle>
            <a:lvl1pPr algn="r">
              <a:defRPr sz="1200"/>
            </a:lvl1pPr>
          </a:lstStyle>
          <a:p>
            <a:fld id="{B75F8386-2069-8D41-AEB7-17C2BFD4B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567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F8386-2069-8D41-AEB7-17C2BFD4B1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098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561975"/>
            <a:ext cx="4791075" cy="3594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2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1413" y="457200"/>
            <a:ext cx="4581525" cy="3435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114800"/>
            <a:ext cx="5486400" cy="4804352"/>
          </a:xfrm>
        </p:spPr>
        <p:txBody>
          <a:bodyPr/>
          <a:lstStyle/>
          <a:p>
            <a:pPr defTabSz="448585">
              <a:defRPr/>
            </a:pPr>
            <a:endParaRPr lang="en-US" baseline="0" dirty="0"/>
          </a:p>
          <a:p>
            <a:pPr defTabSz="448585">
              <a:defRPr/>
            </a:pPr>
            <a:endParaRPr lang="en-US" baseline="0" dirty="0"/>
          </a:p>
          <a:p>
            <a:pPr defTabSz="4485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65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69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94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897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02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59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92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407324"/>
            <a:ext cx="6858000" cy="4736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76999" y="8829967"/>
            <a:ext cx="531779" cy="464820"/>
          </a:xfrm>
        </p:spPr>
        <p:txBody>
          <a:bodyPr/>
          <a:lstStyle/>
          <a:p>
            <a:fld id="{B75F8386-2069-8D41-AEB7-17C2BFD4B17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85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4407324"/>
            <a:ext cx="6858000" cy="4736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76999" y="8829967"/>
            <a:ext cx="531779" cy="464820"/>
          </a:xfrm>
        </p:spPr>
        <p:txBody>
          <a:bodyPr/>
          <a:lstStyle/>
          <a:p>
            <a:fld id="{B75F8386-2069-8D41-AEB7-17C2BFD4B17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7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228600"/>
            <a:ext cx="5183187" cy="388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9600"/>
            <a:ext cx="5608320" cy="4410367"/>
          </a:xfrm>
        </p:spPr>
        <p:txBody>
          <a:bodyPr/>
          <a:lstStyle/>
          <a:p>
            <a:pPr marL="0" lvl="0" indent="0">
              <a:spcBef>
                <a:spcPts val="600"/>
              </a:spcBef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13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57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16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4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027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94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74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10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43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814388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52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3"/>
            <a:ext cx="5608320" cy="842007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228600"/>
            <a:ext cx="5183187" cy="388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9600"/>
            <a:ext cx="5608320" cy="44103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137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3"/>
            <a:ext cx="5608320" cy="4183378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 copy of a mark-up by Wallace was provided to the House Education Labor Committee at its request.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704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2813" y="228600"/>
            <a:ext cx="5183187" cy="3886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9600"/>
            <a:ext cx="5608320" cy="4410367"/>
          </a:xfrm>
        </p:spPr>
        <p:txBody>
          <a:bodyPr/>
          <a:lstStyle/>
          <a:p>
            <a:pPr marL="0" lvl="0" indent="0">
              <a:spcBef>
                <a:spcPts val="600"/>
              </a:spcBef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137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219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2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77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46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0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69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9788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63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762000"/>
            <a:ext cx="4579938" cy="3435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1" y="4495800"/>
            <a:ext cx="5486400" cy="4423352"/>
          </a:xfrm>
        </p:spPr>
        <p:txBody>
          <a:bodyPr/>
          <a:lstStyle/>
          <a:p>
            <a:pPr lvl="0" defTabSz="448585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F8386-2069-8D41-AEB7-17C2BFD4B17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6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4" y="2272892"/>
            <a:ext cx="6498159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354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Calibri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4" y="4047904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354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D517-BF96-8845-95C8-78677221AEC2}" type="datetime1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6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6" y="1787857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C636-B40B-A942-9503-CCB60BFE4BE4}" type="datetime1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405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354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87EF4-B042-CE4A-99ED-ECBC6F7A8920}" type="datetime1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5" y="368301"/>
            <a:ext cx="6689727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B3C1-98FA-3E46-A4D8-686DD0975A6D}" type="datetime1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A1927-EA37-0C43-958B-BBF314A8F9BF}" type="datetime1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492887"/>
            <a:ext cx="990600" cy="365125"/>
          </a:xfrm>
        </p:spPr>
        <p:txBody>
          <a:bodyPr/>
          <a:lstStyle>
            <a:lvl1pPr>
              <a:defRPr sz="2000"/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45" y="3352809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45" y="4771042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D6CD-E150-8443-9058-67E7D57D24CD}" type="datetime1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8" y="2403157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8" y="3736018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3DFB-15A2-BA4A-8C74-BD0916AEC7CF}" type="datetime1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21649-2C48-514E-89F6-765C1EDB44AD}" type="datetime1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7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3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3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1" y="1453225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1" y="2347417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2A65C-A2CB-F940-888C-98C58F58EDCB}" type="datetime1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C75ED-372E-B349-8412-FA82C2C3E35A}" type="datetime1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1155" y="6510939"/>
            <a:ext cx="990600" cy="365125"/>
          </a:xfrm>
        </p:spPr>
        <p:txBody>
          <a:bodyPr/>
          <a:lstStyle>
            <a:lvl1pPr>
              <a:defRPr sz="2000"/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3F14-BA6F-5E49-B9A2-60E25A98ED4E}" type="datetime1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8911" y="6492887"/>
            <a:ext cx="990600" cy="365125"/>
          </a:xfrm>
        </p:spPr>
        <p:txBody>
          <a:bodyPr/>
          <a:lstStyle>
            <a:lvl1pPr>
              <a:defRPr sz="2000"/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1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7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9A972-0432-2B4C-9980-C9C670F87625}" type="datetime1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7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8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fld id="{AC404B49-B47D-E64C-9FB7-D5E2BACA809B}" type="datetime1">
              <a:rPr lang="en-US" smtClean="0"/>
              <a:pPr/>
              <a:t>9/19/2023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61" y="6275681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492887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Calibri"/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354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Calibri"/>
          <a:ea typeface="+mj-ea"/>
          <a:cs typeface="+mj-cs"/>
        </a:defRPr>
      </a:lvl1pPr>
    </p:titleStyle>
    <p:bodyStyle>
      <a:lvl1pPr marL="349234" indent="-349234" algn="l" defTabSz="914354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/>
          </a:solidFill>
          <a:latin typeface="Calibri"/>
          <a:ea typeface="+mn-ea"/>
          <a:cs typeface="+mn-cs"/>
        </a:defRPr>
      </a:lvl1pPr>
      <a:lvl2pPr marL="685766" indent="-336534" algn="l" defTabSz="914354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/>
          </a:solidFill>
          <a:latin typeface="Calibri"/>
          <a:ea typeface="+mn-ea"/>
          <a:cs typeface="+mn-cs"/>
        </a:defRPr>
      </a:lvl2pPr>
      <a:lvl3pPr marL="968326" indent="-282561" algn="l" defTabSz="914354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/>
          </a:solidFill>
          <a:latin typeface="Calibri"/>
          <a:ea typeface="+mn-ea"/>
          <a:cs typeface="+mn-cs"/>
        </a:defRPr>
      </a:lvl3pPr>
      <a:lvl4pPr marL="1263587" indent="-295259" algn="l" defTabSz="914354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/>
          </a:solidFill>
          <a:latin typeface="Calibri"/>
          <a:ea typeface="+mn-ea"/>
          <a:cs typeface="+mn-cs"/>
        </a:defRPr>
      </a:lvl4pPr>
      <a:lvl5pPr marL="1546148" indent="-282561" algn="l" defTabSz="914354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/>
          </a:solidFill>
          <a:latin typeface="Calibri"/>
          <a:ea typeface="+mn-ea"/>
          <a:cs typeface="+mn-cs"/>
        </a:defRPr>
      </a:lvl5pPr>
      <a:lvl6pPr marL="1828709" indent="-282561" algn="l" defTabSz="914354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619" indent="-282561" algn="l" defTabSz="91435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593" indent="-282561" algn="l" defTabSz="914354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091" indent="-282561" algn="l" defTabSz="91435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803" y="1600200"/>
            <a:ext cx="88773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857" y="1676411"/>
            <a:ext cx="4435201" cy="3276601"/>
          </a:xfrm>
        </p:spPr>
        <p:txBody>
          <a:bodyPr anchor="ctr"/>
          <a:lstStyle/>
          <a:p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Education Leadership:  Evidence and Implications</a:t>
            </a:r>
          </a:p>
        </p:txBody>
      </p:sp>
      <p:pic>
        <p:nvPicPr>
          <p:cNvPr id="1026" name="Picture 2" descr="F:\Wallace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5" y="406120"/>
            <a:ext cx="2806349" cy="9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0B6CD7-7649-4E86-A294-5D9BC54E1599}"/>
              </a:ext>
            </a:extLst>
          </p:cNvPr>
          <p:cNvSpPr txBox="1"/>
          <p:nvPr/>
        </p:nvSpPr>
        <p:spPr>
          <a:xfrm>
            <a:off x="653133" y="5078103"/>
            <a:ext cx="792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Will Miller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President,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Wallace Foundation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Technical Assistance Briefing for 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U.S. House Committee on Education and Labor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April 11, 2019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CDBF2E-5EF8-4ECC-8D4A-BE824FA507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58" y="1811344"/>
            <a:ext cx="3925085" cy="25513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55FE12-13C7-4A17-BD40-DC8B72315151}"/>
              </a:ext>
            </a:extLst>
          </p:cNvPr>
          <p:cNvSpPr txBox="1"/>
          <p:nvPr/>
        </p:nvSpPr>
        <p:spPr>
          <a:xfrm>
            <a:off x="4800932" y="4403444"/>
            <a:ext cx="3997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Principal Elizabeth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Namba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, right, visits a classroom at Hyde-Addison Elementary in Washington, D.C. as Principal supervisor Janice Harris, at rear, observes.</a:t>
            </a:r>
          </a:p>
        </p:txBody>
      </p:sp>
    </p:spTree>
    <p:extLst>
      <p:ext uri="{BB962C8B-B14F-4D97-AF65-F5344CB8AC3E}">
        <p14:creationId xmlns:p14="http://schemas.microsoft.com/office/powerpoint/2010/main" val="218215129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9" y="410110"/>
            <a:ext cx="8341159" cy="121101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Principals are key to </a:t>
            </a:r>
            <a:br>
              <a:rPr lang="en-US" sz="4400" dirty="0"/>
            </a:br>
            <a:r>
              <a:rPr lang="en-US" sz="4400" dirty="0"/>
              <a:t>retaining good teachers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9299" y="1830284"/>
            <a:ext cx="6383045" cy="4197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“</a:t>
            </a:r>
            <a:r>
              <a:rPr lang="en-US" sz="2000" b="1" dirty="0"/>
              <a:t>Teacher turnover is lower </a:t>
            </a:r>
            <a:r>
              <a:rPr lang="en-US" sz="2000" dirty="0"/>
              <a:t>in schools led by high-quality principals….  Research further indicates that principal turnover leads to lower teacher retention and lower gains for students.”</a:t>
            </a:r>
          </a:p>
          <a:p>
            <a:pPr marL="336534" lvl="1" indent="0" algn="r">
              <a:buNone/>
            </a:pPr>
            <a:r>
              <a:rPr lang="en-US" sz="1000" i="1" dirty="0"/>
              <a:t>-- </a:t>
            </a:r>
            <a:r>
              <a:rPr lang="en-US" sz="1400" i="1" dirty="0"/>
              <a:t>School Leadership Interventions Under the </a:t>
            </a:r>
          </a:p>
          <a:p>
            <a:pPr marL="336534" lvl="1" indent="0" algn="r">
              <a:spcBef>
                <a:spcPts val="0"/>
              </a:spcBef>
              <a:buNone/>
            </a:pPr>
            <a:r>
              <a:rPr lang="en-US" sz="1400" i="1" dirty="0"/>
              <a:t>Every Student Succeeds Act: Evidence Review</a:t>
            </a:r>
            <a:r>
              <a:rPr lang="en-US" sz="1400" dirty="0"/>
              <a:t>,</a:t>
            </a:r>
          </a:p>
          <a:p>
            <a:pPr marL="336534" lvl="1" indent="0" algn="r">
              <a:spcBef>
                <a:spcPts val="0"/>
              </a:spcBef>
              <a:buNone/>
            </a:pPr>
            <a:r>
              <a:rPr lang="en-US" sz="1400" dirty="0"/>
              <a:t>Rebecca Herman, </a:t>
            </a:r>
            <a:r>
              <a:rPr lang="en-US" sz="1400" i="1" dirty="0"/>
              <a:t>et al</a:t>
            </a:r>
            <a:r>
              <a:rPr lang="en-US" sz="1400" dirty="0"/>
              <a:t>, RAND, 2016</a:t>
            </a:r>
          </a:p>
        </p:txBody>
      </p:sp>
      <p:pic>
        <p:nvPicPr>
          <p:cNvPr id="12" name="Picture 2" descr="http://www.wallacefoundation.org/knowledge-center/PublishingImages/School-Leadership-Interventions-ESSA-Evidence-Review-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639" y="1905344"/>
            <a:ext cx="1524480" cy="197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59300" y="4023076"/>
            <a:ext cx="6480699" cy="4197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“Principal effectiveness is associated with greater teacher satisfaction and a lower probability that the teacher leaves the school within a year. Moreover, the positive impacts of principal effectiveness on these teacher outcomes are </a:t>
            </a:r>
            <a:r>
              <a:rPr lang="en-US" sz="2000" b="1" dirty="0"/>
              <a:t>even greater in disadvantaged schools</a:t>
            </a:r>
            <a:r>
              <a:rPr lang="en-US" sz="2000" dirty="0"/>
              <a:t>.”</a:t>
            </a:r>
          </a:p>
          <a:p>
            <a:pPr marL="336534" lvl="1" indent="0" algn="r">
              <a:buNone/>
            </a:pPr>
            <a:r>
              <a:rPr lang="en-US" sz="1000" i="1" dirty="0"/>
              <a:t>-- </a:t>
            </a:r>
            <a:r>
              <a:rPr lang="en-US" sz="1400" i="1" dirty="0"/>
              <a:t>Can Good Principals Keep Teachers in Disadvantaged Schools? Linking Principal Effectiveness to Teacher Satisfaction and Turnover in Hard-to-Staff Environments</a:t>
            </a:r>
            <a:r>
              <a:rPr lang="en-US" sz="1400" dirty="0"/>
              <a:t>, Jason A. Grissom, Teachers College Record, 2011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209299" y="4251676"/>
            <a:ext cx="1517452" cy="1917579"/>
            <a:chOff x="6445188" y="1970841"/>
            <a:chExt cx="1784411" cy="2254929"/>
          </a:xfrm>
        </p:grpSpPr>
        <p:sp>
          <p:nvSpPr>
            <p:cNvPr id="15" name="Rectangle 14"/>
            <p:cNvSpPr/>
            <p:nvPr/>
          </p:nvSpPr>
          <p:spPr>
            <a:xfrm>
              <a:off x="6445188" y="1970841"/>
              <a:ext cx="1784411" cy="22549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367" y="2867487"/>
              <a:ext cx="1468052" cy="385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242505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9" y="1546705"/>
            <a:ext cx="6232525" cy="51627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“…there are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virtually no documented instances of troubled schools being turned around without intervention by a powerful leader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Many other factors may contribute to such turnarounds, but leadership is the catalyst.”</a:t>
            </a:r>
          </a:p>
          <a:p>
            <a:pPr lv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“There seems little doubt that both district and school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leadership provides a critical bridge between most educational-reform initiatives, and having those reforms make a genuine difference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all students.”</a:t>
            </a:r>
          </a:p>
          <a:p>
            <a:pPr marL="619095" lvl="2" indent="0">
              <a:spcBef>
                <a:spcPts val="0"/>
              </a:spcBef>
              <a:buNone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--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Leadership Influences Student Learning,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Kenneth Leithwood,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 University of Minnesota,  University of Toronto, 2004</a:t>
            </a:r>
          </a:p>
          <a:p>
            <a:pPr marL="0" indent="0">
              <a:spcBef>
                <a:spcPts val="0"/>
              </a:spcBef>
              <a:buNone/>
            </a:pP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sym typeface="Symbol" pitchFamily="18" charset="2"/>
            </a:endParaRPr>
          </a:p>
          <a:p>
            <a:pPr marL="336534" lvl="1" indent="0" algn="r">
              <a:spcBef>
                <a:spcPts val="0"/>
              </a:spcBef>
              <a:buNone/>
            </a:pP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36534" lvl="1" indent="0" algn="r">
              <a:spcBef>
                <a:spcPts val="0"/>
              </a:spcBef>
              <a:buNone/>
            </a:pP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655" y="1676410"/>
            <a:ext cx="1653253" cy="2378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07578"/>
            <a:ext cx="9144000" cy="1336956"/>
          </a:xfrm>
        </p:spPr>
        <p:txBody>
          <a:bodyPr>
            <a:normAutofit/>
          </a:bodyPr>
          <a:lstStyle/>
          <a:p>
            <a:r>
              <a:rPr lang="en-US" dirty="0"/>
              <a:t>Principals are critical</a:t>
            </a:r>
            <a:br>
              <a:rPr lang="en-US" dirty="0"/>
            </a:br>
            <a:r>
              <a:rPr lang="en-US" dirty="0"/>
              <a:t>to improving struggling schools</a:t>
            </a:r>
          </a:p>
        </p:txBody>
      </p:sp>
    </p:spTree>
    <p:extLst>
      <p:ext uri="{BB962C8B-B14F-4D97-AF65-F5344CB8AC3E}">
        <p14:creationId xmlns:p14="http://schemas.microsoft.com/office/powerpoint/2010/main" val="1053795838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72634"/>
            <a:ext cx="8042276" cy="1336956"/>
          </a:xfrm>
        </p:spPr>
        <p:txBody>
          <a:bodyPr/>
          <a:lstStyle/>
          <a:p>
            <a:r>
              <a:rPr lang="en-US" dirty="0"/>
              <a:t>Investing in principals is cost-effective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80" y="1467475"/>
            <a:ext cx="5733539" cy="503657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Because of leaders’ influence on schools, “efforts to improve their recruitment, training, evaluation and ongoing development should be considered highly cost-effective approaches to successful school improvement.”</a:t>
            </a:r>
          </a:p>
          <a:p>
            <a:pPr marL="860382" lvl="5" indent="0">
              <a:buNone/>
            </a:pPr>
            <a:r>
              <a:rPr lang="en-US" sz="1600" i="1" dirty="0">
                <a:latin typeface="Calibri" panose="020F0502020204030204" pitchFamily="34" charset="0"/>
              </a:rPr>
              <a:t>– How Leadership Influences Student Learning,  </a:t>
            </a:r>
            <a:r>
              <a:rPr lang="en-US" sz="1600" dirty="0">
                <a:latin typeface="Calibri" panose="020F0502020204030204" pitchFamily="34" charset="0"/>
              </a:rPr>
              <a:t>Kenneth Leithwood, </a:t>
            </a:r>
            <a:r>
              <a:rPr lang="en-US" sz="1600" i="1" dirty="0">
                <a:latin typeface="Calibri" panose="020F0502020204030204" pitchFamily="34" charset="0"/>
              </a:rPr>
              <a:t>et al</a:t>
            </a:r>
            <a:r>
              <a:rPr lang="en-US" sz="1600" dirty="0">
                <a:latin typeface="Calibri" panose="020F0502020204030204" pitchFamily="34" charset="0"/>
              </a:rPr>
              <a:t>,  University of Minnesota,  University of Toronto, 2004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9234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9234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71" y="2438253"/>
            <a:ext cx="1516380" cy="21819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1592637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Principal preparation: Districts and universities cite need for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9" y="1600211"/>
            <a:ext cx="5634709" cy="4547837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 leaders are largely dissatisfied with the quality of principal preparation programs, and many universities believe that their programs have room for improvement.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Strong university-district partnerships are essential to high-quality preparation but are far from universal.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course of study at preparation programs does not always reflect principals’ real jobs.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university policies and practices can hinder change.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States have authority to play a role in improving principal preparation, but many are not using this power as effectively as possible.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AB6EF-314C-4CE0-A8B2-3206B57B6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41" y="1695999"/>
            <a:ext cx="2197567" cy="28568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718E74-8988-4449-961D-F2A2334D0965}"/>
              </a:ext>
            </a:extLst>
          </p:cNvPr>
          <p:cNvSpPr txBox="1"/>
          <p:nvPr/>
        </p:nvSpPr>
        <p:spPr>
          <a:xfrm>
            <a:off x="549279" y="6241409"/>
            <a:ext cx="760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400" dirty="0">
                <a:solidFill>
                  <a:srgbClr val="595959"/>
                </a:solidFill>
                <a:latin typeface="Calibri" panose="020F0502020204030204" pitchFamily="34" charset="0"/>
              </a:rPr>
              <a:t>Source: </a:t>
            </a:r>
            <a:r>
              <a:rPr lang="en-US" sz="1400" i="1" dirty="0">
                <a:solidFill>
                  <a:srgbClr val="595959"/>
                </a:solidFill>
                <a:latin typeface="Calibri" panose="020F0502020204030204" pitchFamily="34" charset="0"/>
              </a:rPr>
              <a:t>Improving University Principal Preparation Programs: Five Themes from the Field, </a:t>
            </a:r>
            <a:r>
              <a:rPr lang="en-US" sz="1400" dirty="0">
                <a:solidFill>
                  <a:srgbClr val="595959"/>
                </a:solidFill>
                <a:latin typeface="Calibri" panose="020F0502020204030204" pitchFamily="34" charset="0"/>
              </a:rPr>
              <a:t>Jacquelyn Davis</a:t>
            </a:r>
            <a:r>
              <a:rPr lang="en-US" sz="1400" i="1" dirty="0">
                <a:solidFill>
                  <a:srgbClr val="595959"/>
                </a:solidFill>
                <a:latin typeface="Calibri" panose="020F0502020204030204" pitchFamily="34" charset="0"/>
              </a:rPr>
              <a:t>, </a:t>
            </a:r>
            <a:r>
              <a:rPr lang="en-US" sz="1400" dirty="0">
                <a:solidFill>
                  <a:srgbClr val="595959"/>
                </a:solidFill>
                <a:latin typeface="Calibri" panose="020F0502020204030204" pitchFamily="34" charset="0"/>
              </a:rPr>
              <a:t>The Wallace Foundation, 2016.</a:t>
            </a:r>
          </a:p>
        </p:txBody>
      </p:sp>
    </p:spTree>
    <p:extLst>
      <p:ext uri="{BB962C8B-B14F-4D97-AF65-F5344CB8AC3E}">
        <p14:creationId xmlns:p14="http://schemas.microsoft.com/office/powerpoint/2010/main" val="2168580445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RAND study provides early lessons on principal preparation redesign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49279" y="1573129"/>
            <a:ext cx="4916805" cy="491975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Based on a study of seven universities in Wallace’s University Principal Preparation Initiative, RAND found: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On-going partnerships with districts are essential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Benchmarking against evidence-based best practices challenges long-held assumptions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Theories of Action and Logic Models help clarify mutual visions and program/district goals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Convening teams across the initiative provides critical friends feedback and a sense of larger national importance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leadership is important; support at high levels needed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58676" y="4158534"/>
            <a:ext cx="2432211" cy="2334348"/>
          </a:xfrm>
          <a:prstGeom prst="rect">
            <a:avLst/>
          </a:prstGeom>
          <a:solidFill>
            <a:srgbClr val="2181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u="sng" dirty="0"/>
              <a:t>Participating teams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1200" dirty="0"/>
              <a:t>Albany State University, GA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1200" dirty="0"/>
              <a:t>Florida Atlantic University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1200" dirty="0"/>
              <a:t>North Carolina State University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1200" dirty="0"/>
              <a:t>San Diego State University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1200" dirty="0"/>
              <a:t>University of Connecticut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1200" dirty="0"/>
              <a:t>Virginia State University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1200" dirty="0"/>
              <a:t>Western Kentucky State University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13" y="1573126"/>
            <a:ext cx="1558207" cy="221265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7A0B2D-EE9D-46B2-9BDA-2D199FADC559}"/>
              </a:ext>
            </a:extLst>
          </p:cNvPr>
          <p:cNvSpPr txBox="1"/>
          <p:nvPr/>
        </p:nvSpPr>
        <p:spPr>
          <a:xfrm>
            <a:off x="863603" y="6243049"/>
            <a:ext cx="5341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Launching a Redesign of University Principal Preparation Programs: Partners Collaborate for Change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RAND, 2018 </a:t>
            </a:r>
          </a:p>
        </p:txBody>
      </p:sp>
    </p:spTree>
    <p:extLst>
      <p:ext uri="{BB962C8B-B14F-4D97-AF65-F5344CB8AC3E}">
        <p14:creationId xmlns:p14="http://schemas.microsoft.com/office/powerpoint/2010/main" val="3042801215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4"/>
            <a:ext cx="8042276" cy="4892675"/>
          </a:xfrm>
        </p:spPr>
        <p:txBody>
          <a:bodyPr>
            <a:normAutofit fontScale="925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Wallace Foundation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 of principals and other school leaders and the importance of their preparation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evidence that principal pipelines are a major strategy for improving student achievement districtwide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states are investing in strengthening school leadership and using ESSA to do it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HEA legislative recommendations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Discussion, 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802496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5D348-E8D3-4972-99B5-4897196F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206BEC-4265-4FBC-AC6B-FE651D0F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576"/>
            <a:ext cx="9144000" cy="1336956"/>
          </a:xfrm>
        </p:spPr>
        <p:txBody>
          <a:bodyPr/>
          <a:lstStyle/>
          <a:p>
            <a:r>
              <a:rPr lang="en-US" dirty="0"/>
              <a:t>Pipelines are a strategic approach to developing and supporting principals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FF810-B418-4E51-AF0E-4C2040FD10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2" b="10012"/>
          <a:stretch/>
        </p:blipFill>
        <p:spPr>
          <a:xfrm>
            <a:off x="0" y="1776549"/>
            <a:ext cx="9144000" cy="41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6919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82513"/>
            <a:ext cx="9144000" cy="623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51" dirty="0">
                <a:solidFill>
                  <a:schemeClr val="accent1"/>
                </a:solidFill>
                <a:latin typeface="Calibri" panose="020F0502020204030204" pitchFamily="34" charset="0"/>
              </a:rPr>
              <a:t>Districts in the Principal Pipeline Initiative</a:t>
            </a:r>
          </a:p>
        </p:txBody>
      </p:sp>
      <p:sp>
        <p:nvSpPr>
          <p:cNvPr id="2" name="AutoShape 16" descr="WKU"/>
          <p:cNvSpPr>
            <a:spLocks noChangeAspect="1" noChangeArrowheads="1"/>
          </p:cNvSpPr>
          <p:nvPr/>
        </p:nvSpPr>
        <p:spPr bwMode="auto">
          <a:xfrm>
            <a:off x="1259681" y="74891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3" name="AutoShape 18" descr="WKU"/>
          <p:cNvSpPr>
            <a:spLocks noChangeAspect="1" noChangeArrowheads="1"/>
          </p:cNvSpPr>
          <p:nvPr/>
        </p:nvSpPr>
        <p:spPr bwMode="auto">
          <a:xfrm>
            <a:off x="1373981" y="863211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pic>
        <p:nvPicPr>
          <p:cNvPr id="1026" name="Picture 2" descr="Image result for gwinnett county public schools logo">
            <a:extLst>
              <a:ext uri="{FF2B5EF4-FFF2-40B4-BE49-F238E27FC236}">
                <a16:creationId xmlns:a16="http://schemas.microsoft.com/office/drawing/2014/main" id="{DF2114CA-8C60-4E24-A3AC-33CC3F67E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24" y="2370441"/>
            <a:ext cx="1352895" cy="135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arlotte mecklenburg schools logo">
            <a:extLst>
              <a:ext uri="{FF2B5EF4-FFF2-40B4-BE49-F238E27FC236}">
                <a16:creationId xmlns:a16="http://schemas.microsoft.com/office/drawing/2014/main" id="{DF2025A7-EE52-4FA2-A270-0F9350DE9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1716" y="2597913"/>
            <a:ext cx="1785939" cy="89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illsborough county public schools logo">
            <a:extLst>
              <a:ext uri="{FF2B5EF4-FFF2-40B4-BE49-F238E27FC236}">
                <a16:creationId xmlns:a16="http://schemas.microsoft.com/office/drawing/2014/main" id="{B82160BC-A3B4-4E83-8341-EF03F73FF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5"/>
          <a:stretch/>
        </p:blipFill>
        <p:spPr bwMode="auto">
          <a:xfrm>
            <a:off x="1357437" y="4001652"/>
            <a:ext cx="1614488" cy="10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yc department of education logo">
            <a:extLst>
              <a:ext uri="{FF2B5EF4-FFF2-40B4-BE49-F238E27FC236}">
                <a16:creationId xmlns:a16="http://schemas.microsoft.com/office/drawing/2014/main" id="{866A44D7-5A60-4656-B8B3-0BD753DB8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72" y="3735097"/>
            <a:ext cx="15716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denver public schools logo">
            <a:extLst>
              <a:ext uri="{FF2B5EF4-FFF2-40B4-BE49-F238E27FC236}">
                <a16:creationId xmlns:a16="http://schemas.microsoft.com/office/drawing/2014/main" id="{1477941F-6C02-4784-A98F-DB03BA2AD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804" y="2644949"/>
            <a:ext cx="2093561" cy="80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pgcps logo">
            <a:extLst>
              <a:ext uri="{FF2B5EF4-FFF2-40B4-BE49-F238E27FC236}">
                <a16:creationId xmlns:a16="http://schemas.microsoft.com/office/drawing/2014/main" id="{B6AE0A42-92E5-4E09-9824-B35B4E25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51" y="3969239"/>
            <a:ext cx="1360037" cy="11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15FE388-D752-482B-9FC5-CAA8CDA2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492887"/>
            <a:ext cx="990600" cy="365125"/>
          </a:xfrm>
        </p:spPr>
        <p:txBody>
          <a:bodyPr/>
          <a:lstStyle/>
          <a:p>
            <a:fld id="{7F5CE407-6216-4202-80E4-A30DC2F709B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3464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042E-C8C3-4897-BA64-B9BCE262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587"/>
            <a:ext cx="9144000" cy="828712"/>
          </a:xfrm>
        </p:spPr>
        <p:txBody>
          <a:bodyPr/>
          <a:lstStyle/>
          <a:p>
            <a:r>
              <a:rPr lang="en-US" dirty="0"/>
              <a:t>Pipelines had widespread, positive effect on student achievement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BE69A-47B5-4BFE-A0F9-4B9B1358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34" y="1228309"/>
            <a:ext cx="5141224" cy="5418161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Outperformance in math for elementary, middle and high school; for reading in elementary and middle school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Pipelines benefited all schools in a district, not just those with pipeline principals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Notably, effects were positive and statistically significant for schools in the lowest quartile of student achievement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Benefits kicked in early, even beginning in the second year of implementation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A8C17-271C-48BC-9D96-DDC264C5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7770" y="1427022"/>
            <a:ext cx="2819400" cy="4946487"/>
          </a:xfrm>
          <a:prstGeom prst="rect">
            <a:avLst/>
          </a:prstGeom>
          <a:solidFill>
            <a:schemeClr val="accent1">
              <a:shade val="100000"/>
              <a:satMod val="1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600" dirty="0"/>
              <a:t>“We found no other comprehensive district-wide initiatives with demonstrated positive effects of this magnitude on achievement.”</a:t>
            </a:r>
          </a:p>
          <a:p>
            <a:pPr marL="182870" lvl="1"/>
            <a:r>
              <a:rPr lang="en-US" sz="1050" dirty="0"/>
              <a:t>--</a:t>
            </a:r>
            <a:r>
              <a:rPr lang="en-US" sz="1050" i="1" dirty="0"/>
              <a:t>Principal Pipelines: A Feasible, Affordable, and Effective Way for Districts to Improve Schools, </a:t>
            </a:r>
            <a:r>
              <a:rPr lang="en-US" sz="1050" dirty="0"/>
              <a:t>RAND,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338413-6AC3-4EE4-9FC7-D5F7A1A02E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79" y="1531422"/>
            <a:ext cx="1773401" cy="253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76004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042E-C8C3-4897-BA64-B9BCE262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587"/>
            <a:ext cx="9144000" cy="828712"/>
          </a:xfrm>
        </p:spPr>
        <p:txBody>
          <a:bodyPr/>
          <a:lstStyle/>
          <a:p>
            <a:r>
              <a:rPr lang="en-US" dirty="0"/>
              <a:t>Pipelines also reduced principal turnover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BE69A-47B5-4BFE-A0F9-4B9B1358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34" y="1565031"/>
            <a:ext cx="8010028" cy="50814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 turnover is costly for districts ($75,000 per principal) and disruptive for schools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every 100 new principals, pipeline districts saw nearly 6 fewer losses after two years and nearly 8 fewer losses after three years, compared with similar schools getting new principals in other districts in their state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A8C17-271C-48BC-9D96-DDC264C5B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6524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Sarah Reeves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principal, Shamrock Gardens Elementary, Charlotte-Mecklenburg Public Schools, North Carolina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Douglas Anthony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associate superintendent, office of talent development, Prince George’s County Public Schools</a:t>
            </a: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Douglas Fisher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director, education leadership, San Diego State University</a:t>
            </a: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Mary Ellen Elia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commissioner, New York State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3990927142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Pipelines are feasible and adaptable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80" y="1600208"/>
            <a:ext cx="6452027" cy="478695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six districts were able to implement the pipeline components aligned and at scale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district adapted pipelines to their own local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08713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72634"/>
            <a:ext cx="8042276" cy="1336956"/>
          </a:xfrm>
        </p:spPr>
        <p:txBody>
          <a:bodyPr/>
          <a:lstStyle/>
          <a:p>
            <a:r>
              <a:rPr lang="en-US" sz="4400" dirty="0"/>
              <a:t>Pipelines are affordable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23935"/>
            <a:ext cx="4656372" cy="5036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Pipelines are 0.4% of annual district budgets, according to a RAND study of the six districts in the initiative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Minimal cost for two “quick wins” – leader standards and selective hiring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Coaching/Mentoring:  Average cost $1,500 per principal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 descr="http://www.wallacefoundation.org/knowledge-center/PublishingImages/What-It-Take-to-Operate-and-Maintain-Principal-Pipelines-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12" y="1627219"/>
            <a:ext cx="1518043" cy="21556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33412A-8A85-409F-95B6-30AAE092511E}"/>
              </a:ext>
            </a:extLst>
          </p:cNvPr>
          <p:cNvSpPr txBox="1"/>
          <p:nvPr/>
        </p:nvSpPr>
        <p:spPr>
          <a:xfrm>
            <a:off x="215583" y="6161360"/>
            <a:ext cx="412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Source: 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What It Takes to Operate and Maintain Principal Pipelines,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Julia H. Kaufman, et al, 2017</a:t>
            </a:r>
          </a:p>
        </p:txBody>
      </p:sp>
      <p:pic>
        <p:nvPicPr>
          <p:cNvPr id="9" name="Picture 9" descr="image002">
            <a:extLst>
              <a:ext uri="{FF2B5EF4-FFF2-40B4-BE49-F238E27FC236}">
                <a16:creationId xmlns:a16="http://schemas.microsoft.com/office/drawing/2014/main" id="{35DEDD37-3F1B-4B69-9E2F-4E94DDC49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06" y="4096803"/>
            <a:ext cx="2834023" cy="226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156895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Pipelines can be sustained – and continuously improved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9280" y="1423935"/>
            <a:ext cx="5733539" cy="5036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Two years after Wallace funding ended all six districts continued to support pipelines with local funding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During the initiative, about 30% of funding came from Wallace, mostly for one-time investments in system supports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Pre-service preparation improved with greater emphasis on instruction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Job standards remained foundational to principals’ development</a:t>
            </a:r>
          </a:p>
          <a:p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9234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8D5DE7-B93D-4C33-99DC-AF8F3228C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860" y="1600204"/>
            <a:ext cx="2071107" cy="24598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064CDD-FE67-452B-B4D6-B6F614D9B68F}"/>
              </a:ext>
            </a:extLst>
          </p:cNvPr>
          <p:cNvSpPr txBox="1"/>
          <p:nvPr/>
        </p:nvSpPr>
        <p:spPr>
          <a:xfrm>
            <a:off x="1564643" y="6268726"/>
            <a:ext cx="7030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Sustaining a Principal Pipeline,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Brenda Turnbull, Policy Studies Associates, 2019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903408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4"/>
            <a:ext cx="8042276" cy="4892675"/>
          </a:xfrm>
        </p:spPr>
        <p:txBody>
          <a:bodyPr>
            <a:normAutofit fontScale="925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Wallace Foundation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 of principals and other school leaders and the importance of their preparation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evidence that principal pipelines are a major strategy for improving student achievement districtwide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states are investing in strengthening school leadership and using ESSA to do it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HEA legislative recommendations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Discussion, 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15923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recognition of </a:t>
            </a:r>
            <a:br>
              <a:rPr lang="en-US" dirty="0"/>
            </a:br>
            <a:r>
              <a:rPr lang="en-US" dirty="0"/>
              <a:t>the importance of school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 states have adopted or adapted voluntary national leader standards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states have adopted the 2015 national Professional Standards for Educational Leaders (PSEL)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least 8 additional states have committees working on adoption or adaptation of PSEL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Education Commission of the States reports that 36 states introduced or passed legislation related to school leadership in 2018</a:t>
            </a:r>
          </a:p>
          <a:p>
            <a:pPr lvl="1"/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 states have enacted legislation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68228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11" y="2"/>
            <a:ext cx="8846722" cy="1477416"/>
          </a:xfrm>
        </p:spPr>
        <p:txBody>
          <a:bodyPr/>
          <a:lstStyle/>
          <a:p>
            <a:r>
              <a:rPr lang="en-US" sz="3300" dirty="0"/>
              <a:t>New study by Policy Studies Associates shows leadership as an emerging priority under ESSA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6" y="1856104"/>
            <a:ext cx="6110832" cy="438093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Based on responses from 39 states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Sixty-nine percent of SEAs are using school leadership as a strategy to improve the highest-needs schools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Only 24 percent reported having made substantial progress on this goal already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relatively few states (20%) report using leader preparation as a strategy for strengthening school leadership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80 percent used strategies to support sitting principals as opposed to preparing and supporting principals – making this an opportunity for states to apply the evidence about principal pipelines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 states are using ESSA Title II Part A optional 3% set-aside for school leadership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74011" y="1856102"/>
            <a:ext cx="2006221" cy="4258101"/>
          </a:xfrm>
          <a:prstGeom prst="rect">
            <a:avLst/>
          </a:prstGeom>
          <a:solidFill>
            <a:schemeClr val="accent1">
              <a:shade val="100000"/>
              <a:satMod val="1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“School leadership stands out as an emerging priority for SEAs.”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853D077-3665-43A5-A0F6-3E6292F78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61" y="2090895"/>
            <a:ext cx="1411127" cy="182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FF8FCC-01B0-4324-8FF2-F5044C60FE05}"/>
              </a:ext>
            </a:extLst>
          </p:cNvPr>
          <p:cNvSpPr txBox="1"/>
          <p:nvPr/>
        </p:nvSpPr>
        <p:spPr>
          <a:xfrm>
            <a:off x="133511" y="6237030"/>
            <a:ext cx="703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Sustaining a Principal Pipeline,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Brenda Turnbull, Policy Studies Associates, 2019; Council of Chief State School Officers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51791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114"/>
            <a:ext cx="9144000" cy="1336956"/>
          </a:xfrm>
        </p:spPr>
        <p:txBody>
          <a:bodyPr/>
          <a:lstStyle/>
          <a:p>
            <a:r>
              <a:rPr lang="en-US" dirty="0"/>
              <a:t>30+ studies on school leadership meet ESSA evidence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 descr="http://www.wallacefoundation.org/knowledge-center/PublishingImages/School-Leadership-Interventions-ESSA-Evidence-Review-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705" y="1834899"/>
            <a:ext cx="1810383" cy="234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275" y="1695740"/>
            <a:ext cx="6026416" cy="46504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meet Tiers I through III evidence requirements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conclusions: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“School leadership can be a powerful driver of improved education outcomes.”</a:t>
            </a: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“Activities designed to improve school leadership demonstrate positive impact on student, teacher, and principal outcomes….”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037" y="6186038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Source: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School Leadership Interventions Under the Every Student Succeeds Act Evidence Review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Rebecca Herman,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et al,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RAND, 2016</a:t>
            </a:r>
          </a:p>
        </p:txBody>
      </p:sp>
    </p:spTree>
    <p:extLst>
      <p:ext uri="{BB962C8B-B14F-4D97-AF65-F5344CB8AC3E}">
        <p14:creationId xmlns:p14="http://schemas.microsoft.com/office/powerpoint/2010/main" val="938164785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Principal pipelines meet ESSA’s evidence requirements for school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9" y="1767846"/>
            <a:ext cx="5587365" cy="4291765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Abt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Associates review finds RAND’s study of principal pipelines meets:</a:t>
            </a:r>
          </a:p>
          <a:p>
            <a:pPr lvl="1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Tier II designation for student achievement</a:t>
            </a:r>
          </a:p>
          <a:p>
            <a:pPr lvl="1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Tier III designation for principal retention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464C842-C1DC-440D-9176-49A086543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7031" y="2252323"/>
            <a:ext cx="1914525" cy="1914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E540D4-7013-4998-B64D-6EF4D11C1A61}"/>
              </a:ext>
            </a:extLst>
          </p:cNvPr>
          <p:cNvSpPr txBox="1"/>
          <p:nvPr/>
        </p:nvSpPr>
        <p:spPr>
          <a:xfrm>
            <a:off x="1432099" y="6344167"/>
            <a:ext cx="7030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ESSA  Evidence Review of the Principal Pipeline Initiative,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Brenda Turnbull,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Associates, 2019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25933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4"/>
            <a:ext cx="8042276" cy="4892675"/>
          </a:xfrm>
        </p:spPr>
        <p:txBody>
          <a:bodyPr>
            <a:normAutofit fontScale="925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Wallace Foundation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 of principals and other school leaders and their preparation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evidence that principal pipelines are a major strategy for improving student achievement districtwide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states are investing in strengthening school leadership and using ESSA to do it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HEA legislative recommendations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Discussion, 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1186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75" y="107578"/>
            <a:ext cx="8842085" cy="1336956"/>
          </a:xfrm>
        </p:spPr>
        <p:txBody>
          <a:bodyPr/>
          <a:lstStyle/>
          <a:p>
            <a:r>
              <a:rPr lang="en-US" dirty="0"/>
              <a:t>HEA can help scale effective leader preparation through evidence and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84" y="1600212"/>
            <a:ext cx="4797425" cy="4535127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Most principals receive their leadership training from university programs</a:t>
            </a: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superintendents and university officials agree that those programs need to be improved to better reflect the reality of the job today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Strong district/university partnerships are essential (and rare)</a:t>
            </a:r>
          </a:p>
          <a:p>
            <a:pPr lvl="1">
              <a:spcBef>
                <a:spcPts val="1200"/>
              </a:spcBef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Courses need to be based on the reality of the job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276" y="6135338"/>
            <a:ext cx="71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Source: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Improving University Principal Preparation Programs,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Jacquelyn Davis, The Wallace Foundation, 2016;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Principal Preparation Program Self-Study Toolkit,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10</a:t>
            </a:r>
            <a:r>
              <a:rPr lang="en-US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edition, C. King, 2018.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9620" y="4423658"/>
            <a:ext cx="32817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Aspiring principals in Denver’s Ritchie Program for school leaders take part in an exercise to hone their skills in communicating with teachers.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25" y="2127969"/>
            <a:ext cx="3443528" cy="22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6704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4"/>
            <a:ext cx="8042276" cy="4892675"/>
          </a:xfrm>
        </p:spPr>
        <p:txBody>
          <a:bodyPr>
            <a:normAutofit fontScale="925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Wallace Foundation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 of principals and other school leaders and the importance of their preparation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evidence that principal pipelines are a major strategy for improving student achievement districtwide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states are investing in strengthening school leadership and using ESSA to do it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HEA legislative recommendations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Discussion, 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16472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3DCA-0BB6-4140-A084-0857709AC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legislative recommendations</a:t>
            </a:r>
            <a:br>
              <a:rPr lang="en-US" dirty="0"/>
            </a:br>
            <a:r>
              <a:rPr lang="en-US" dirty="0"/>
              <a:t>for HEA Title II, Part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D3F50-86C6-9744-A093-682300E2A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600204"/>
            <a:ext cx="8042276" cy="4892675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Include the phrase “principals and other school leaders” in addition to “teachers,” as was done in the Every Student Succeeds Act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Provide additional flexibility and options to states and universities to prioritize education leadership by ensuring that eligible entities have the option to focus their HEA Title II, Part A grant on leader preparation activities, teacher preparation activities, or a combination of both</a:t>
            </a:r>
          </a:p>
          <a:p>
            <a:pPr marL="349234" lvl="2" indent="-349234">
              <a:spcBef>
                <a:spcPts val="2000"/>
              </a:spcBef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Clarify that for competitive partnership grants, support for improved preparation of principals and other school leaders </a:t>
            </a:r>
            <a:r>
              <a:rPr lang="en-US" sz="3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include support for principal pipelines</a:t>
            </a:r>
            <a:endParaRPr lang="en-US" sz="5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 text that defines specific supports for teachers should include definitions applicable to leaders</a:t>
            </a:r>
          </a:p>
          <a:p>
            <a:pPr lvl="1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E.g., induction programs, mentoring, and residency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19FE9-745A-4A46-A6F1-70421C5B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40221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Sarah Reeves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principal, Shamrock Gardens Elementary, Charlotte-Mecklenburg Public Schools, North Carolina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Douglas Anthony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associate superintendent, office of talent development, Prince George’s County Public Schools</a:t>
            </a: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Douglas Fisher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director, education leadership, San Diego State University</a:t>
            </a:r>
          </a:p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Mary Ellen Elia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commissioner, New York State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978133848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86"/>
            <a:ext cx="9144000" cy="1108903"/>
          </a:xfrm>
        </p:spPr>
        <p:txBody>
          <a:bodyPr/>
          <a:lstStyle/>
          <a:p>
            <a:r>
              <a:rPr lang="en-US" dirty="0"/>
              <a:t>For more evidence and information – </a:t>
            </a:r>
            <a:br>
              <a:rPr lang="en-US" dirty="0"/>
            </a:br>
            <a:r>
              <a:rPr lang="en-US" sz="2800" dirty="0"/>
              <a:t>wallacefoundation.org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2" r="28865" b="916"/>
          <a:stretch/>
        </p:blipFill>
        <p:spPr bwMode="auto">
          <a:xfrm>
            <a:off x="2710548" y="1340948"/>
            <a:ext cx="3951515" cy="528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835040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4" y="1600203"/>
            <a:ext cx="7365996" cy="462569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Context: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Evidence shows that effective principals and other school leaders are crucial to school improvement, are key to retaining good teachers – and that investing in them is cost-effective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Effective principal preparation of principals and other school leaders is therefore important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Among 39 states responding to a survey, two-thirds report that improving low-performing schools through improved leadership is a top-three priority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evidence confirms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 pipelines –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systematic approach to developing and supporting novice principals at the scale of an entire large district – as an effective strategy to achieve district-wide school improvement, particularly for schools in the lowest quartile of achievement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Congress considers HEA reauthorization, our two key recommendations are: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Make explicit that both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teacher and leader preparation, are each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separately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eligible for funding under HEA, or in combination 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Clarify that for competitive partnership grants, support for improved preparation of principals and other school leaders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include support for principal pipelines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8180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About The Wallace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9" y="1600204"/>
            <a:ext cx="5099684" cy="4892675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mission of The Wallace Foundation is to foster </a:t>
            </a:r>
          </a:p>
          <a:p>
            <a:pPr lvl="1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improvements in learning and enrichment for disadvantaged children and </a:t>
            </a:r>
          </a:p>
          <a:p>
            <a:pPr lvl="1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vitality of the arts for everyone.</a:t>
            </a:r>
          </a:p>
          <a:p>
            <a:r>
              <a:rPr lang="en-US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We work with grantee partners to develop -- then broadly share -- evidence-based, practical, effective approaches in our focus areas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935" y="1758535"/>
            <a:ext cx="2648920" cy="314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0251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4FF8-086E-3E4E-B956-CABAA13FA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578"/>
            <a:ext cx="9144000" cy="1336956"/>
          </a:xfrm>
        </p:spPr>
        <p:txBody>
          <a:bodyPr/>
          <a:lstStyle/>
          <a:p>
            <a:r>
              <a:rPr lang="en-US" dirty="0"/>
              <a:t>Wallace’s policy engagement principles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A065F-9EC3-574F-A87D-17D9BC9EF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Full compliance with the law, in letter and spirit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Say more only as we know more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flexible approaches that allow for adaptation to local context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78176-2359-4D40-8F26-A330C2A4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4031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"/>
          <p:cNvSpPr>
            <a:spLocks noChangeArrowheads="1"/>
          </p:cNvSpPr>
          <p:nvPr/>
        </p:nvSpPr>
        <p:spPr bwMode="auto">
          <a:xfrm rot="21163818">
            <a:off x="4675192" y="3027982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</a:pPr>
            <a:endParaRPr lang="en-US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731968" y="1840532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GB" dirty="0"/>
          </a:p>
        </p:txBody>
      </p:sp>
      <p:sp>
        <p:nvSpPr>
          <p:cNvPr id="4" name="Freeform 3"/>
          <p:cNvSpPr/>
          <p:nvPr/>
        </p:nvSpPr>
        <p:spPr>
          <a:xfrm>
            <a:off x="968380" y="1659547"/>
            <a:ext cx="1006475" cy="749300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709615" y="2099289"/>
            <a:ext cx="1206500" cy="1033463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81100" y="3042259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027239" y="3220067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04992" y="4178920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06695" y="4288447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92416" y="3505816"/>
            <a:ext cx="1096963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573345" y="2715235"/>
            <a:ext cx="1047751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85975" y="1864335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30613" y="2031023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00457" y="2610468"/>
            <a:ext cx="1098551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87760" y="3177205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71920" y="3716948"/>
            <a:ext cx="1169987" cy="628651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729040" y="4291632"/>
            <a:ext cx="1390651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070475" y="4321788"/>
            <a:ext cx="750888" cy="741363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627695" y="4537688"/>
            <a:ext cx="528637" cy="969963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27591" y="3572489"/>
            <a:ext cx="1090612" cy="830263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130804" y="2362809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56245" y="3110531"/>
            <a:ext cx="615951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080135" y="4463079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484948" y="4375769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856415" y="4258284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72" name="Freeform 3071"/>
          <p:cNvSpPr/>
          <p:nvPr/>
        </p:nvSpPr>
        <p:spPr>
          <a:xfrm>
            <a:off x="5891220" y="3642341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73" name="Freeform 3072"/>
          <p:cNvSpPr/>
          <p:nvPr/>
        </p:nvSpPr>
        <p:spPr>
          <a:xfrm>
            <a:off x="5756275" y="3983657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76" name="Freeform 3075"/>
          <p:cNvSpPr/>
          <p:nvPr/>
        </p:nvSpPr>
        <p:spPr>
          <a:xfrm>
            <a:off x="5984875" y="3150219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77" name="Freeform 3076"/>
          <p:cNvSpPr/>
          <p:nvPr/>
        </p:nvSpPr>
        <p:spPr>
          <a:xfrm>
            <a:off x="3122616" y="4439269"/>
            <a:ext cx="2178051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79" name="Freeform 3078"/>
          <p:cNvSpPr/>
          <p:nvPr/>
        </p:nvSpPr>
        <p:spPr>
          <a:xfrm>
            <a:off x="611191" y="2867640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0" name="Freeform 3079"/>
          <p:cNvSpPr/>
          <p:nvPr/>
        </p:nvSpPr>
        <p:spPr>
          <a:xfrm>
            <a:off x="5191128" y="4998070"/>
            <a:ext cx="882651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1" name="Freeform 3080"/>
          <p:cNvSpPr/>
          <p:nvPr/>
        </p:nvSpPr>
        <p:spPr>
          <a:xfrm>
            <a:off x="6272223" y="5126650"/>
            <a:ext cx="1379537" cy="1073151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2" name="Freeform 3081"/>
          <p:cNvSpPr/>
          <p:nvPr/>
        </p:nvSpPr>
        <p:spPr>
          <a:xfrm>
            <a:off x="6659568" y="3718535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3" name="Freeform 3082"/>
          <p:cNvSpPr/>
          <p:nvPr/>
        </p:nvSpPr>
        <p:spPr>
          <a:xfrm>
            <a:off x="8013709" y="1442064"/>
            <a:ext cx="550863" cy="855663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5" name="Freeform 3084"/>
          <p:cNvSpPr/>
          <p:nvPr/>
        </p:nvSpPr>
        <p:spPr>
          <a:xfrm>
            <a:off x="7959728" y="1950063"/>
            <a:ext cx="247651" cy="512763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6" name="Freeform 3085"/>
          <p:cNvSpPr/>
          <p:nvPr/>
        </p:nvSpPr>
        <p:spPr>
          <a:xfrm>
            <a:off x="7743828" y="1992924"/>
            <a:ext cx="273051" cy="490539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7" name="Freeform 3086"/>
          <p:cNvSpPr/>
          <p:nvPr/>
        </p:nvSpPr>
        <p:spPr>
          <a:xfrm>
            <a:off x="7904173" y="2340584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8" name="Freeform 3087"/>
          <p:cNvSpPr/>
          <p:nvPr/>
        </p:nvSpPr>
        <p:spPr>
          <a:xfrm>
            <a:off x="8153404" y="2510456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9" name="Freeform 3088"/>
          <p:cNvSpPr/>
          <p:nvPr/>
        </p:nvSpPr>
        <p:spPr>
          <a:xfrm>
            <a:off x="7927982" y="2537435"/>
            <a:ext cx="274639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90" name="Freeform 3089"/>
          <p:cNvSpPr/>
          <p:nvPr/>
        </p:nvSpPr>
        <p:spPr>
          <a:xfrm>
            <a:off x="7756532" y="2805721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91" name="Freeform 3090"/>
          <p:cNvSpPr/>
          <p:nvPr/>
        </p:nvSpPr>
        <p:spPr>
          <a:xfrm>
            <a:off x="7745420" y="3150220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92" name="Freeform 3091"/>
          <p:cNvSpPr/>
          <p:nvPr/>
        </p:nvSpPr>
        <p:spPr>
          <a:xfrm>
            <a:off x="6823080" y="3194668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93" name="Freeform 3092"/>
          <p:cNvSpPr/>
          <p:nvPr/>
        </p:nvSpPr>
        <p:spPr>
          <a:xfrm>
            <a:off x="7208840" y="3166092"/>
            <a:ext cx="690563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94" name="Freeform 3093"/>
          <p:cNvSpPr/>
          <p:nvPr/>
        </p:nvSpPr>
        <p:spPr>
          <a:xfrm>
            <a:off x="6948491" y="2727945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3099" name="Group 3098"/>
          <p:cNvGrpSpPr/>
          <p:nvPr/>
        </p:nvGrpSpPr>
        <p:grpSpPr>
          <a:xfrm>
            <a:off x="4511253" y="1943885"/>
            <a:ext cx="997744" cy="1143057"/>
            <a:chOff x="4393406" y="1081031"/>
            <a:chExt cx="997744" cy="1143057"/>
          </a:xfrm>
          <a:solidFill>
            <a:schemeClr val="accent5"/>
          </a:solidFill>
        </p:grpSpPr>
        <p:sp>
          <p:nvSpPr>
            <p:cNvPr id="3095" name="Freeform 3094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098" name="Freeform 3097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3104" name="Group 3103"/>
          <p:cNvGrpSpPr/>
          <p:nvPr/>
        </p:nvGrpSpPr>
        <p:grpSpPr>
          <a:xfrm>
            <a:off x="5473280" y="2193974"/>
            <a:ext cx="1176339" cy="1012031"/>
            <a:chOff x="5355431" y="1331119"/>
            <a:chExt cx="1176338" cy="1012031"/>
          </a:xfrm>
          <a:solidFill>
            <a:schemeClr val="bg1"/>
          </a:solidFill>
        </p:grpSpPr>
        <p:sp>
          <p:nvSpPr>
            <p:cNvPr id="3100" name="Freeform 3099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103" name="Freeform 3102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3107" name="Group 3106"/>
          <p:cNvGrpSpPr/>
          <p:nvPr/>
        </p:nvGrpSpPr>
        <p:grpSpPr>
          <a:xfrm>
            <a:off x="7011573" y="2084436"/>
            <a:ext cx="1193007" cy="831057"/>
            <a:chOff x="6893719" y="1221581"/>
            <a:chExt cx="1193006" cy="831057"/>
          </a:xfrm>
          <a:solidFill>
            <a:schemeClr val="accent5"/>
          </a:solidFill>
        </p:grpSpPr>
        <p:sp>
          <p:nvSpPr>
            <p:cNvPr id="3105" name="Freeform 3104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106" name="Freeform 3105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3110" name="Group 3109"/>
          <p:cNvGrpSpPr/>
          <p:nvPr/>
        </p:nvGrpSpPr>
        <p:grpSpPr>
          <a:xfrm>
            <a:off x="6752016" y="3315542"/>
            <a:ext cx="1140619" cy="764381"/>
            <a:chOff x="6634163" y="2452688"/>
            <a:chExt cx="1140619" cy="764381"/>
          </a:xfrm>
          <a:solidFill>
            <a:schemeClr val="accent5"/>
          </a:solidFill>
        </p:grpSpPr>
        <p:sp>
          <p:nvSpPr>
            <p:cNvPr id="3108" name="Freeform 3107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109" name="Freeform 3108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3111" name="Freeform 3110"/>
          <p:cNvSpPr/>
          <p:nvPr/>
        </p:nvSpPr>
        <p:spPr>
          <a:xfrm>
            <a:off x="6367467" y="2966059"/>
            <a:ext cx="654051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 in education leadership in 20 states and Washington, D.C.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42564" y="3376671"/>
            <a:ext cx="514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D.C.</a:t>
            </a:r>
          </a:p>
        </p:txBody>
      </p:sp>
      <p:sp>
        <p:nvSpPr>
          <p:cNvPr id="90" name="Slide Number Placeholder 1">
            <a:extLst>
              <a:ext uri="{FF2B5EF4-FFF2-40B4-BE49-F238E27FC236}">
                <a16:creationId xmlns:a16="http://schemas.microsoft.com/office/drawing/2014/main" id="{B212A761-8749-4981-9248-F2B450895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492883"/>
            <a:ext cx="990600" cy="365125"/>
          </a:xfrm>
        </p:spPr>
        <p:txBody>
          <a:bodyPr/>
          <a:lstStyle/>
          <a:p>
            <a:fld id="{EE2CB3EC-F606-4C37-A56E-7FB1780A903E}" type="slidenum">
              <a:rPr lang="en-US" smtClean="0"/>
              <a:t>6</a:t>
            </a:fld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8547D38-6750-C741-AD99-E55277E66B39}"/>
              </a:ext>
            </a:extLst>
          </p:cNvPr>
          <p:cNvSpPr txBox="1"/>
          <p:nvPr/>
        </p:nvSpPr>
        <p:spPr>
          <a:xfrm>
            <a:off x="4976220" y="4013163"/>
            <a:ext cx="964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Missouri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97F264C-1D16-6248-8597-98B037C91103}"/>
              </a:ext>
            </a:extLst>
          </p:cNvPr>
          <p:cNvSpPr txBox="1"/>
          <p:nvPr/>
        </p:nvSpPr>
        <p:spPr>
          <a:xfrm>
            <a:off x="4131073" y="4499589"/>
            <a:ext cx="1148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Oklahoma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AC45CE3-9A2E-CC40-AE5D-C6989193C234}"/>
              </a:ext>
            </a:extLst>
          </p:cNvPr>
          <p:cNvSpPr txBox="1"/>
          <p:nvPr/>
        </p:nvSpPr>
        <p:spPr>
          <a:xfrm>
            <a:off x="2847179" y="3783891"/>
            <a:ext cx="996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Colorado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4A82A92-268F-8547-9183-81A8D9762936}"/>
              </a:ext>
            </a:extLst>
          </p:cNvPr>
          <p:cNvSpPr txBox="1"/>
          <p:nvPr/>
        </p:nvSpPr>
        <p:spPr>
          <a:xfrm>
            <a:off x="3673696" y="3247922"/>
            <a:ext cx="1056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Nebraska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A9449C6-C53B-944D-A594-E2B5E9FD98E7}"/>
              </a:ext>
            </a:extLst>
          </p:cNvPr>
          <p:cNvSpPr txBox="1"/>
          <p:nvPr/>
        </p:nvSpPr>
        <p:spPr>
          <a:xfrm>
            <a:off x="4522179" y="2105334"/>
            <a:ext cx="1265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Minnesota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CD742D5-DB6D-6C4C-BC0B-23BE9DBE8870}"/>
              </a:ext>
            </a:extLst>
          </p:cNvPr>
          <p:cNvSpPr txBox="1"/>
          <p:nvPr/>
        </p:nvSpPr>
        <p:spPr>
          <a:xfrm>
            <a:off x="5123663" y="2557959"/>
            <a:ext cx="114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Wisconsin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25F07B-ACBF-DD4F-942B-0EF8169A5F8C}"/>
              </a:ext>
            </a:extLst>
          </p:cNvPr>
          <p:cNvSpPr txBox="1"/>
          <p:nvPr/>
        </p:nvSpPr>
        <p:spPr>
          <a:xfrm>
            <a:off x="6848335" y="2836678"/>
            <a:ext cx="1279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Pennsylvania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5537892-6924-1743-890D-CA7ADF4114C7}"/>
              </a:ext>
            </a:extLst>
          </p:cNvPr>
          <p:cNvSpPr txBox="1"/>
          <p:nvPr/>
        </p:nvSpPr>
        <p:spPr>
          <a:xfrm>
            <a:off x="7907744" y="2509673"/>
            <a:ext cx="1236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Connecticut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D4DFB-C2D1-B541-89D3-E33075A72566}"/>
              </a:ext>
            </a:extLst>
          </p:cNvPr>
          <p:cNvSpPr txBox="1"/>
          <p:nvPr/>
        </p:nvSpPr>
        <p:spPr>
          <a:xfrm>
            <a:off x="7010199" y="2333657"/>
            <a:ext cx="1007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New York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91A6045-235C-A44A-A991-AF1A95B57BE1}"/>
              </a:ext>
            </a:extLst>
          </p:cNvPr>
          <p:cNvSpPr txBox="1"/>
          <p:nvPr/>
        </p:nvSpPr>
        <p:spPr>
          <a:xfrm>
            <a:off x="7432435" y="3155579"/>
            <a:ext cx="1026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Maryland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2AC7867-2CB1-5843-896B-8C22CE2E9421}"/>
              </a:ext>
            </a:extLst>
          </p:cNvPr>
          <p:cNvSpPr txBox="1"/>
          <p:nvPr/>
        </p:nvSpPr>
        <p:spPr>
          <a:xfrm>
            <a:off x="6402392" y="3205283"/>
            <a:ext cx="735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Ohio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5A8AF47-8692-C54F-BEC7-5E72E3E234BB}"/>
              </a:ext>
            </a:extLst>
          </p:cNvPr>
          <p:cNvSpPr txBox="1"/>
          <p:nvPr/>
        </p:nvSpPr>
        <p:spPr>
          <a:xfrm>
            <a:off x="6050796" y="3764575"/>
            <a:ext cx="1000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Kentucky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BC129EB-2BEB-8544-9B30-1FA5360ACBB5}"/>
              </a:ext>
            </a:extLst>
          </p:cNvPr>
          <p:cNvSpPr txBox="1"/>
          <p:nvPr/>
        </p:nvSpPr>
        <p:spPr>
          <a:xfrm>
            <a:off x="5774575" y="4176167"/>
            <a:ext cx="1123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Tennessee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52CACC6-F80F-754B-B550-20C22415B482}"/>
              </a:ext>
            </a:extLst>
          </p:cNvPr>
          <p:cNvSpPr txBox="1"/>
          <p:nvPr/>
        </p:nvSpPr>
        <p:spPr>
          <a:xfrm>
            <a:off x="7080200" y="3491210"/>
            <a:ext cx="961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Virginia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70288EB-9F14-2B42-AEB8-F1C32549ED48}"/>
              </a:ext>
            </a:extLst>
          </p:cNvPr>
          <p:cNvSpPr txBox="1"/>
          <p:nvPr/>
        </p:nvSpPr>
        <p:spPr>
          <a:xfrm>
            <a:off x="7148035" y="3769569"/>
            <a:ext cx="1009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North</a:t>
            </a:r>
          </a:p>
          <a:p>
            <a:r>
              <a:rPr lang="en-US" sz="1600" dirty="0">
                <a:latin typeface="Calibri" panose="020F0502020204030204" pitchFamily="34" charset="0"/>
              </a:rPr>
              <a:t>Carolina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596F69F-4E20-2242-8723-98103EB01C8A}"/>
              </a:ext>
            </a:extLst>
          </p:cNvPr>
          <p:cNvSpPr txBox="1"/>
          <p:nvPr/>
        </p:nvSpPr>
        <p:spPr>
          <a:xfrm>
            <a:off x="6515116" y="4703629"/>
            <a:ext cx="866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Georgia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EF40DE1-C873-8D4E-A200-DFC095076C97}"/>
              </a:ext>
            </a:extLst>
          </p:cNvPr>
          <p:cNvSpPr txBox="1"/>
          <p:nvPr/>
        </p:nvSpPr>
        <p:spPr>
          <a:xfrm>
            <a:off x="6884100" y="5552101"/>
            <a:ext cx="890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Florida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D5BAEC4-CEAF-F545-B573-CE9AD6F85418}"/>
              </a:ext>
            </a:extLst>
          </p:cNvPr>
          <p:cNvSpPr txBox="1"/>
          <p:nvPr/>
        </p:nvSpPr>
        <p:spPr>
          <a:xfrm>
            <a:off x="855291" y="2472937"/>
            <a:ext cx="881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Oregon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7A4473B-3E67-8843-B896-19007A56824E}"/>
              </a:ext>
            </a:extLst>
          </p:cNvPr>
          <p:cNvSpPr txBox="1"/>
          <p:nvPr/>
        </p:nvSpPr>
        <p:spPr>
          <a:xfrm>
            <a:off x="885892" y="4226067"/>
            <a:ext cx="992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California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5B44F91-6379-6947-84C9-8FD40B2FBA1E}"/>
              </a:ext>
            </a:extLst>
          </p:cNvPr>
          <p:cNvSpPr txBox="1"/>
          <p:nvPr/>
        </p:nvSpPr>
        <p:spPr>
          <a:xfrm>
            <a:off x="4826440" y="3172906"/>
            <a:ext cx="1056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Iowa</a:t>
            </a:r>
          </a:p>
        </p:txBody>
      </p:sp>
    </p:spTree>
    <p:extLst>
      <p:ext uri="{BB962C8B-B14F-4D97-AF65-F5344CB8AC3E}">
        <p14:creationId xmlns:p14="http://schemas.microsoft.com/office/powerpoint/2010/main" val="415875122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4"/>
            <a:ext cx="8042276" cy="4892675"/>
          </a:xfrm>
        </p:spPr>
        <p:txBody>
          <a:bodyPr>
            <a:normAutofit fontScale="925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Wallace Foundation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 of principals and other school leaders and the importance of their preparation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evidence that principal pipelines are a major strategy for improving student achievement districtwide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states are investing in strengthening school leadership and using ESSA to do it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HEA legislative recommendations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Discussion, 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6981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578"/>
            <a:ext cx="9144000" cy="1336956"/>
          </a:xfrm>
        </p:spPr>
        <p:txBody>
          <a:bodyPr/>
          <a:lstStyle/>
          <a:p>
            <a:r>
              <a:rPr lang="en-US" sz="3900" dirty="0"/>
              <a:t>Wallace has funded a wide array of research on school leadership over two decades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15" y="2130279"/>
            <a:ext cx="1225940" cy="15875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49" y="2130279"/>
            <a:ext cx="1211825" cy="15875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31" y="4347824"/>
            <a:ext cx="1235176" cy="15875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31" y="2130279"/>
            <a:ext cx="1225940" cy="15875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21" y="4347822"/>
            <a:ext cx="1227711" cy="15875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48" y="4347824"/>
            <a:ext cx="1226651" cy="15875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http://www.wallacefoundation.org/knowledge-center/PublishingImages/School-Leadership-Interventions-ESSA-Evidence-Review-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0" y="4347822"/>
            <a:ext cx="1225907" cy="15875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0" y="2130279"/>
            <a:ext cx="1225749" cy="15875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AutoShape 4" descr="data:image/jpeg;base64,/9j/4AAQSkZJRgABAQEAAAAAAAD/2wBDABALDA4MChAODQ4SERATGCgaGBYWGDEjJR0oOjM9PDkzODdASFxOQERXRTc4UG1RV19iZ2hnPk1xeXBkeFxlZ2P/2wBDARESEhgVGC8aGi9jQjhCY2NjY2NjY2NjY2NjY2NjY2NjY2NjY2NjY2NjY2NjY2NjY2NjY2NjY2NjY2NjY2NjY2P/wAARCAUAA4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BKKKK885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YUUUUCCiiigAooooAKKKKACiiigAooooAKKKKACiiigAooooAKKKKACiiigAooooAKKKKACiiigAooooAKKKKACiiigAooooAKKKKACiiigAooooAKKKKACiiigAooooAKKKKACiiigAooooAKKKKACiiigAooooAKKKKACiiigAooooAKKKKACiiigAooooAKKKKACiiigAooooAKKKKACiiigAooooAKKKKACiiigAooooAKKKKACiiigAooooAKKKKACiiigAooooAZNKsMZds4HpVf+0If7r/lTr//AI9G+o/nWVXoYXDwqwvI1hFNGn/aEP8Adf8AKj+0If7r/lWZRXT9SpFciNP+0If7r/lR/aEP91/yrMoo+pUg9mjT/tCH+6/5Uf2jD/df8qzKltrd7u5jgjOGkbGew9T+Ao+pUg5EaUl1HFFFIwbEqllGOcZxk/lUf9oQ/wB1/wAqq6hOlxdsYRiFAI4h/sKMD8+v41WpLBU+ociNP+0If7r/AJVYikWWMOuQD61iVrWP/Hon4/zrnxWHhSheJM4pIsUUUV55kFFFFABRRRQAUUUUAFFFFABRRRQAUUUUAFFFFABRRRQAUUUUAFFFFABRRRQAUUUUAFFFFABRRRQAUUUUAFFFFABRRRQAUUUUAFFFFABRRRQAUUUUAFFFFABRRRQAUUUUAFFFFABRRRQAUUUUAFFFFABRRRQAUUUUAFFFFABRRRQAUUUUAFFFFABRRRQAUUUUAFFFFABRRRQAUUUUAFFFFABRRRQAUUUUAFFFFABRRRQAUUUUAFFFFABRRRQAUUUUAFFFFAFa/wD+PRvqP51lVq3/APx6N9R/OsqvYwP8P5m9PYKKKK7SwooooAKuoDZWJkY4nugVjXusfdvbPQe2abbQIka3d1/qAfkTvMR2Ht6mq880lxM80py7nJ/wHtUvUBlFFFUAVrWP/Hon4/zrJrWsf+PRPx/nXDjv4a9SKmxYoooryDAKKKKACiiigAooooAKKKKACiiigAooooAKKKKACiiigAooooAKKKKACiiigAooooAKKKKACiiigAooooAKKKKACiiigAooooAKKKKACiiigAooooAKKKKACiiigAooooAKKKKACiiigAooooAKKKKACiiigAooooAKKKKACiiigAooooAKKKKACiiigAooooAKKKKACiiigAooooAKKKKACiiigAooooAKKKKACiiigAooooAKKKKACiiigAooooAKKKKAK1//AMejfUfzrKrYuopJrdo4kZ3JGFUZJqj/AGZfk/8AHnP/AN8GvXwLSp/M3p7FWirf9mXg+/EsY9ZJFX+Zpy2tnDzdXu8/887Vdx/76OAP1rt5kWUgCSAASTwAOSaum1jsgGv1LSnkWwbBx6uR0+nX6UjX5jBWyhW1XpuU7pD9WP8ATFU/50tWBJcTyXMvmSYzjACjAUdgB2FR0UVQBRRRQAVrWP8Ax6J+P86ya1rH/j0T8f51w47+GvUipsWKKKK8gwCiiigAooooAKKKKACiiigAooooAKKKKACiiigAooooAKKKKACiiigAooooAKKKKACiiigAooooAKKKKACiiigAooooAKKKKACiiigAooooAKKKKACiiigAooooAKKKKACiiigAooooAKKKKACiiigAooooAKKKKACiiigAooooAKKKKACiiigAooooAKKKKACiiigAooooAKKKKACiiigAooooAKKKKACiiigAooooAKKKKACiiigAooooAKKKKACiiigCvfnFo2Dg5HIrKMjY5dsfWtS//wCPRvqP51H4fAOu2YIyN56/Q162CdqTZvT2M3KnuM0tdDpt9c6rqX2O9jjntn3B8xAbBzyCOlc+4Cu4VtyhiAfUZ612xld2LEoroVsoBov9nFc30kX2z6Y4C/8AfOa59D86H/aH86IyuAlFdJr+nwXV3dy6eMXMDZng7sP76/1rN0UBjfZAOLSQjP4UlNONwM0nFIGUnAIzWv4VAbXoAQCNj8Hn+Gkj1t5nCalDDcQMcN+7CsB6gjvQ5O9kgMqtax/49E/H+dVdVsv7P1GS3Dbk4ZG9VPIq1Y/8eifj/OuPGu9JNEVNixRRRXkmAUUUUAFFFFABRRRQAUUUUAFFFFABRRRQAUUUUAFFFFABRRRQAUUUUAFFFFABRRRQAUUUUAFFFFABRRRQAUUUUAFFFFABRRRQAUUUUAFFFFABRRRQAUUUUAFFFFABRRRQAUUUUAFFFFABRRRQAUUUUAFFFFABRRRQAUUUUAFFFFABRRRQAUUUUAFFFFABRRRQAUUUUAFFFFABRRRQAUUUUAFFFFABRRRQAUUUUAFFFFABRRRQAUUUUAFFFFABRRRQAUUUUAVr/wD49G+o/nUfh7/kO2f++f5GpL//AI9G+o/nVCzFwbpDaFhMOVZTjHHJyenFetg9aLN6exsWdzcajps+lpMyzxktEAceandD/Ss7SLL7ZqUcTgrFHl5iRjaq9f8ACmx2t4l4wj+SaLEhkEgAXPQ7s471KkOqPNeKvmCQjFwNwBbPb3z7da6rWvZlmgdY0n+1P7Q+zXnnbs58wYx06emO1Z+s2a2eqHyjm3mKywkdNrHP6VVNpOtot0Y/3LdGBGeuOnXqCKmuoL6OKFbndsjOyNSwPlk8hTjofY0KKT0YFrXZpbbxNcTQuUkRwVb8BV+1NpeQ31/bYhmNq6z2/wDtH+JfY4rFu7e9bUPKulZ7qUgckEsTwORTYIbkQzXEJ2rECsh3gEA8EY75o5VZagXvCf8AyH4P9x//AEGqlrpV5dSBPIkjj/jkdSqqO5JNFpDfQ3W62JilRA+/cFCqRwSTwMg0+6m1WdJ0up55Ft8GVWfhQehwOopu97pgLrl3FeamzwcwxosSH1CjrU1j/wAeifj/ADrMlieCVo5F2uuMj6jNadj/AMeifj/OuTGq1JIipsWKKKK8kwCiiigAooooAKKKKACiiigAooooAKKKKACiiigAooooAKKKKACiiigAooooAKKKKACiiigAooooAKKKKACiiigAooooAKKKKACiiigAooooAKKKKACiiigAooooAKKKKACiiigAooooAKKKKACiiigAooooAKKKKACiiigAooooAKKKKACiiigAooooAKKKKACiiigAooooAKKKKACiiigAooooAKKKKACiiigAooooAKKKKACiiigAooooAKKKKACiiigCtf8A/Ho31H86z7WcQSMxQOjoY3XOMqevPboK2GVXG1gCPQ0zyIf+eSflXbh8TGlDlaNIzsjPS5gQyx/Zv9Gl25jEhyCOh3Y+vbvViDWGgeYrAu2VEjC7j8iqMAA+uO9WPIh/55J+VHkQ/wDPJPyrb67DsV7RGedQmFtbQRnYsByP9o7twJ+madPfRyB/KtxEZZRLKd5bcQc8eg5NXvIh/wCeSflR5EP/ADyT8qPrsOwe0RXl1hpNSa/EKibYVTJyqE9wPofzOarz3nnNdERKn2naWAPQjkkfU1oeRD/zyT8qPIh/55J+VH12C6B7RFI6gshdJ4A8MiRoyB9pygwCDSrqkqNcNGgQyoiAZyFVeg98jg1c8iH/AJ5J+VHkQ/8APJPyo+uw7B7RGXeXH2u7kn2BN+PlB4GAB/StCw/49E/H+dSeRD/zyT8qeqhV2qAB6CsMRiY1YcqRMpXQtFFFcZm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WnZadFcWyyuzhiTwMYrMre0n/jwT6n+dXTSb1Aj/seD/npJ+Yo/seD+/J+YrQowa35IgZcmjLj93MQf9oVnXFtLbPtlXGehHQ10tNljSaMpIoZT1BqZU09gOXoqW6t2tp2jPIHQ+oqKufYAooooAKKKKANOw01ZYhNPnDfdQcce9WpdKtnXEYMbdiDmp7N1ktImTptAqaulQjYDl5Y2ikaN/vKcGm1Z1F1e+lK8jOM/Sq1cz0YBRRRQAUUUUAFFFFABRRRQAUUUUAWbG0N3MVztRRliK1Rpdptx5Rz67jmquiMv75P4jgj6VrVvTirAc/f2RtHUqS0b9Ce3tVWtjW3UQRx/xFs49qx6ymkpaAFFFFSAUUUUAFFFFABRRRQAUUUUAWbC3S6uDG7EDaTxWj/Y8H/PST9Ko6XKkN0WkYKu0jJrainimz5Th8dcdq2pqLWoFP8AseD/AJ6SfpWbfW621yY0JIwDzXRVhav/AMfx/wB0UVIpLQClRRRWIBVrT7VLqV0csAFzxVWtHRf+PmT/AHP61UFeQFn+x4P+ekn5ij+x4P78n5itCiujkiBmto0R+7K4PuAapXWnzWwL48yMdWXt9RW/RSdOLA5Wir+qWYgcTRDEbcEf3TWeehrnas7Aa1lpkbxLLcZJYZCg4AFTT6TA6/uQY37c5FXIXWSFHQ5UqKfXQoRsByzKVYqwwwOCKSpryRZbyZ0+6WOKhrmYBRRRQAUUUUAFFFFABRRRQAUUUUAatvpcMtvHIzyAsMkcVJ/Y8H/PST9KfaXlulpErTKGCgEVerpjGLQGXPpcMVvJIHkJVSQDismukvf+POb/AHDXNHpWVRJPQDVsNMSSFZZ8ndyFBxx71Ym0q3dT5QMb9jnirVvIstvG6H5SoqStVBWA5Z1KOyMMMpwRSVNeusl7M6cqW4NQ1zPcAooooAKKKKACiiigAooooAKKKKACiiigAooooAKKKKACiiigAooooAKKKKACiiigAooooAKKKKACiiigAooooAKKKKACiiigAre0r/jwT6n+dYNb2lf8eCfU/wA60pbgXKwL6aVb6YLK6gNwAxrfrndQ/wCP+f8A3q0q7AXtMv3kk8iY7ifusev0Nalc3aNtu4T/ALQrpO9FNtoDO1qHdAkw6ocH6Gsauh1Fd1hN/u5/Ws6wsIrqAuzsrBsECoqRvLQDPorRu9K8mIyQsX28sp64rOrNxa3AKK07TSi6h7klQeiDr+NP/syGS4lVWZFTbjHPUVXIwKFtdzWrHyzlT1U9DU02q3EqbV2xg9SvWrf9jRf89X/Sj+xov+er/pVcs0rAY9FPnQRTyRg5CMQM1pw6VDLCknmv8yg9qzUW9AMmirl/YG02uhLRnjJ6g0yzspbo5Hyxjq5/pRyu9gK1FbiaVbKPm3OfUnH8qZPpETKTAzI/YE5Bq/ZyAxqKVlKsVYYI4IpKzAKK0bbSXkUPM/lg8hQOas/2Rb4+9J+Yq1TkwMWitd9GQ/6uZh/vDNVG0+SK5ijlI2yNgMppOEkBVjd4nDxsVYdCKvDWLjbjZGW9cf0qx/Y0X/PWT9KP7Gi/56v+lWoTWwGTLI80heRizHqTTauahZpaGMIzNvznNLp9ml2H3uylcdKjld7AUqK1Z9ICxM0MjFxzhu9ULa1lupNkY6feY9BQ4tOwENFbcWk26L85aQ+ucU2fSYmU+SWR+2TkU/ZyAxqKV1ZHKONrA4INPggkuJNkQBbGeTgCosBHRWtFowHM0ufZBU66Vagcqx+rVapyAwqK3W0q1PQMv0aqF7pr26mSNvMjHXjkUOnJAUa1dD6T/wDAf61lVq6H0n/4D/Win8QGrWFq/wDx/H/dFbtYWr/8fx/3RWtX4QKVFFFc4BWjov8Ax8yf7n9azq0dF/4+ZP8Ac/rVQ+JAbNZesyOjwhHZcg5wcVqVk659+D6Gt6nwgVrTUZoJB5js8Z6hjnHuK3wQQCOQec1ytdHYMWsYSeu0CopSb0YDrqLzraSP1Xj61zVdUOtY1pp6XJmLOy7JCoxTqRu1YCta3s1rwhBQ87W6VJcalPPGU+WNT129TVz+xov+er/pSjRoc/61/wBKnlnawGNRQw2sw9CRWumkQuit5snIB7Vmot7AZFFWr+ya0YENujboe4Poams9LeZRJMTGp6KOp/wp8rvYDPord/su0xjY313GqF/p5tl82Mlo++eq03TaQFGiigAk4AyT2FQAUVqW2kFlDXDFSf4F6/iatDS7QfwMfqxq1TkwMGitx9JtmHy70PqDmsu8s5LRxuO5D0YUnBrcCv3rqh0Fcr3FdUOgrSl1Ahvf+PKb/cNc3XSXv/HlN/uGsnT7FLuN2d2Uq2OPpRUTbAhtb2a1yIyCp6qw4qSfU7iZCg2xqeu3qfxq5/Y0X/PV/wBKX+xov+esn6UuWdrAY1FK42uwHOCRWrHpMMkSP5snzKD2rNRb2AyaKt31i1oQwO6Nuh7g+hpLOwku/mzsj/vHv9KOV3sBVordTSrVR8wZj6lqiuNJjKE25IcdFJyDV+zkBj0UEEEg8EcEGiswCitK10lnUPcMUB6KOv41cGl2g/gY/VjVqm2Bg0VuPpVsw+UOp9mzWbe2L2mGzvjPRsfzolBoCrRSVestOe5G9z5cfY9z9KlJvYClRW6ulWqjkO31ahtLtT0Vh9Gq/ZSAwqK1ZNGB/wBTN+DistlKOynqpwahxa3ASiiikAUUUUAFFFFABRRRQAUUUUAFFFFABRRRQAUUUUAFFFFABRRRQAVvaV/x4J9T/OsGt7Sv+PBPqf51pS3AuVzuof8AH/P/AL1dFXPagCb+bCsfm7CtKuwEdqu67hH+2K6WsfSrOTzhPIpVV+6D1JrYopKyAr6gcWEx/wBnH61U0M/upl/2gf0p+syhLVYh1dv0FRaH0n+q/wBaG/fA1ao2unJDcPK/PzHy17AetXqRmVFLOwCjkk9qtpPVgLVUTxQ3c4lkVCduMn2qtLrCBsRRFh6scZrOu7j7TOZdu3IAxnNRKougHRRyJKu6Ngy+op1UtI/48F/3jV2rTurgc1ef8fk3++a3NNOdPh+mP1rDvP8Aj8m/3zW1pf8AyD4vx/nWNP4mBZkjSWNo3GVYYIpQFRAoAVVH4ClrE1O+aZmgj4jU4P8AtH/CtZSUdQNmOWOXPlurY64OadWNohxcyDsV/rWzTjLmVwMLV4wl6WH8ahvx707SIBLcmRhlYxkD3p+uf66H/cP86saMmLRn/vOf0rFR98DQoorC1O6eW5aMMRHGcADue5rWUuVAbtUtQZUuLNmOFEhyT9KxYp5YjujldT7Gprq9e7jjWRQGQk5Hes3UTQG7HcQyttjlVj1wDUlYmjf8fh/3DW3WkJcyuBk6596D6Gm6If30o/2Qf1p2ufeg+hpmif8AHzJ/uf1rL/l4Bs0iqqAhVCjOTj+dLWZrM7xqkK8CQZY/0raTsrgXo7qCSQxpKrP6Cpa5iBzFPG46qwrpz1qYS5gMnW4gGjmA6/K3v6VFov8Ax+N/1zP8xV7Vl3WLH+6wNZFrctayM6KCxXAz2rOXuzuB0bMqLuZgo9ScVAb61BwZ0z7VgSzSTvulcufemU3V7AdSjq6hkYMp6EUvbnkVk6G7EzR5+UAMB71rVrF8yuBzl7ALe7kjX7ucr9KvaH0n/wCA/wBah1kYu1Pqg/nU2h9J/wDgP9axirTA1awtX/4/j/uit2sLV/8Aj+P+6Kur8IFKiiiucArR0X/j5k/3P61nVo6L/wAfMn+5/Wqh8SA2aydc+/B9DWtWTrgJeHAJ4PQVvU+EDLrotPG2xhH+zmsS2s5bmQKFZV/iYjAArolUKoVeABgVFJdQFHUVmadcwxifzJFUtKSMmr9xJ5NvJJ/dU1zNVOVmgOpR1kUMjBlPQinDrVXTf+PCL6f1q0OtaJ3VwOVf/WP/ALx/nXR2ZzZwn/YFc4/+sf8A3j/OuisP+PKH/drCnuwJmVWxuUHByMjvTZZo4V3SuFB9e9Prmrq4e5nZ3+gHoK0nLlA6OORJUDxsGU9xSsqupVxlSMEe1Zmhuds0fYEMP5VqVUXzK4HMTRmGZ4z/AAEir+jW+53nYcJ8q/WoNVXbfP8A7QBrW01PLsIh6jcfxrGEfeAs1Um1K2hkKFmZhwdozirTHajN6An9K5YksST1PNXOfLsB08UqTRLJG25T0NJcxCe3eJucjj2PaqWiNm1kXsH4/KtHvVp8yA5Xv75rqh0FcxKMTuB2Y/zrpx0FZUuoEN7/AMeU3+4az9HnihhlEkioSwIyfatC9/48pv8AcNc1TnLllcDqUdZFDIwZT3FOHUVU0r/kHx/U/wA6tjqK1TurgcvL/rX/AN4/zroNPObCD/dxXPy/61/94/zrf03/AI8Ifp/WsKXxMCaWJJoyki7lPUU7hF7Kqj6AClrC1G+Ny/lpkRKf++jWspKKuBtpIkgzG6uOmQc06sjQyfMmXttBrXpxd1cDB1WMJfORwHAan6RbiW4MrDKx9PrS61/x9J/uf1q7pKbLFT/fJNYqN5gXaqz6hb28hRyxYdQozirQ61y8rmSV3PVmJrScnHYDpIJo7iMSRNlTxTpI1mjaNxlWGDWbobfu517Ag1qU4vmQHNQQF7tIG679p/rXSgAAAcAdBWPbqBrrj/aY/pWxU01a4Ec08UC7pXCg+veol1C1Y8TL+IIrN1kk3ijsEGKoVMqjTA6lGVwGVgw9Qc1zVx/x8S/75/nSQzSwPvicofboaa7F3Zj1Jyaic+ZAJRRRUAFFFFABRRRQAUUUUAFFFFABRRRQAUUUUAFFFFABRRRQAUUUUAFb2lf8eCfU/wA6wa3tK/48E+p/nWlLcC5Rmiqkuo28MrRuW3KcHArobS3At0jMqKWdgqjkk9qoPq8AHyI7H8qzbu9luz8+FQdEHSolUS2AL25+1XDOPujhfpV3Q+k//Af61lVq6H0n/wCA/wBayg7yuBq1iavM5uTFuPlqAdvvW3WDq3/H+/0H8q0q7AU6KKK5wN3Sf+Qev+8au1S0j/jwX/eNXa64fCgObvP+Pyb/AHzWzpf/ACD4/wAf51jXn/H5N/vmtnS/+QfH+P8AOsafxMC33rmJ/wDj4k/3j/Oun7iuYn/4+JP98/zqquwF3Rf+Pp/9z+tbVYui/wDH0/8Auf1raqqfwgY+uf66D/cP86u6WMafF75P61S1z/XQf7h/nV/Tf+QfD9P61MfjYFmuXlO6Zz6sT+tdRXLP99vqaVXoAlFFFYgX9G/4/D/uGtusTRv+Pw/7hrb7V0UvhAydc+9B9DTNE/4+pP8Ac/rT9c+9B9DTNE/4+pP9z+tQ/wCIBs1ka5/rof8AcP8AOtesjXP9dD/un+daVPhAzK6odB9K5U11K/dH0FRS6gQagM2E3+7mudro7/8A48J/9w1iWVqbucJ0QcsfalUV5JARw281wcRRlvft+dXF0ecj5pI1Ppya2URY0CIu1R0ApapUl1ApafYvZvIzSK4YYGAau0Z9waK1SSWgGLrX/H0n+5/U1Lof/Lf/AID/AFqLWv8Aj6T/AHP61LofSf8A4D/WsF/EA1awtX/4/j/uit2sLV/+P4/7oq6vwgUqKKK5wCtHRf8Aj5k/3P61nVo6L/x8yf7n9aqHxIDZooqC5u4rUqJSRu6YGa6m7bgT0VQbVrYdA5/Cqd1qsswKRDykPU9WNQ6kUBJq92HxbxnIHLn39KzKKK55Su7gdDpv/HhF9P61aHWqum/8eEX0/rVoda6o7Acq/wDrH/3j/OuisP8Ajxh/3a51/wDWP/vH+ddFYf8AHjD/ALtY092BPXKnqfrXVVyp6n606vQDR0Q/6RKP9gfzrZrG0T/j5k/3P61s1dP4QMTWh/pSn/YFa9uMW8Q/2B/KsnW/+PlP9z+ta8X+pj/3R/KlH4mA4gMpU9CMGq39m2n/ADx/U1ZZtqsx6AE1n/2xAf4JPyFVLl6gXYLeK3UrEu0E5POakHWs/wDtiD+5J+Qo/tiD+5J+lHPFAZE//HxJ/vn+ddOOgrl5G3ysw6Fs/rXUDoKzpdQIb3/jym/3DXN10l7/AMeU3+4a5ulV3A39K/5B8f1P86tjqKqaV/yD4/qf51bHUVtHZAcvL/rX/wB4/wA639N/5B8P0P8AOsCX/Wv/ALx/nW/pv/IPh+h/nWNL4gLNcs33m+prqa5ZvvN9TTq9ANHQ/wDXTf7o/nWxWPof+um/3R/Otirp/CBi61/x9J/uf1rSsBixhH+zWbrX/H0n+5/WtOy/484f9wUo/GwJ6q/2baf88v1NWqz/AO2IP+ecn5Crly9QLcFtFb7vJTbu681LWf8A2xB/ck/IUf2xB/ck/IUueKAqh/L1wsenmEfnW1XNXEoluZJUyAzZFbVlfR3KBWIWUDkHv7iopyV2gHXdjFdkFyysBgEVUbRkx8s7A+61qYoq3FMDnrqwntRuYBk/vL0/H0qtXVEAjBGQeoNc7f24trpkXhDyv09KxnDl1QFeiiiswCiiigAooooAKKKKACiiigAooooAKKKKACiiigAooooAKKKKACt7Sv8AjwT6n+dYNb2lf8eCfU/zrSluBcrndQ/4/wCf/eroq53UP+P+f/eq6uwFeiiisACtXQ+k/wDwH+tZVauh9J/+A/1q6fxIDVrB1b/j/f6D+Vb1YOrf8f7/AEH8q1q/CBTooornA3dI/wCPBf8AeNXapaR/x4L/ALxq7XXD4UBzd5/x+Tf75rZ0v/kHx/j/ADrGvP8Aj8m/3zWzpf8AyD4/x/nWNP4mBb7iuYn/AOPiT/eP866fuK5if/j4k/3j/Oqq7AXdF/4+n/3P61tVi6L/AMfT/wC5/Wtqqp/CBj65/roP9w/zq7pRzp8ftkfrVLXP9dB/uH+dWNFfNq6f3W/nUr42BoVzEy7ZpF9GI/WunrI1Kwla4M0Kb1fkgdQadRNrQDMoq1Hp11If9VtHqxwKdfWS2cMXzFncnJ7fhWHK7XAfo3/H4f8AcNbfasTRv+Pw/wC4a2+1b0vhAydc+9B9DTNE/wCPqT/c/rT9c+9B9DTNE/4+pP8Ac/rUP+IBs1ka5/rof90/zrXqhqto9wiyR8tHxt9RWlRXiBidSBXVDgD6VzVrE0t1HGAc7hnjoK6WppICtqJxYTf7uKr6KgFs792b+VP1d9tkV/vMBRo5zY/RjT+2Bernr27kuZm+YiMHCqDxiuhrlnUpIytwQSDSqt2A0dD/ANdN/uj+dbFZejQOgkmYYVwAueprUqqfwgYutf8AH0n+5/U1LofSf/gP9ai1r/j6T/c/rUuh9J/+A/1rNfxANWsLV/8Aj+P+6K3awtX/AOP4/wC6Kur8IFKiiiucArR0X/j5k/3P61nVo6L/AMfMn+5/Wqh8SA2aydc+/B9DWtWTrn34Poa3qfCBl0UUVzAFFFFAHQ6b/wAeEX0/rVodaq6b/wAeEX0/rVoda647Acq/+sf/AHj/ADrorD/jxh/3a51/9Y/+8f510Vh/x4w/7tY092BPXKnqfrXVVz19ZvaynqYyflb+hqqq0As6IP38p9EH862KzNEjKxSSkYDkAfhWnVU9IgYmtHN2B6IK17c7raI+qD+VYeqNvv5P9nC1q6XJ5lhHzyuVNTB++wLMgzE49VI/SuWHSurrnLy2e2mYMp2E5U9iKKq6gQUUAFjhQSfYVbi06d0Z3Xy0AJy3U8elYpNgVO9dUOgrlR2rqh0Fa0uoEN7/AMeU3+4a5uukvf8Ajym/3DXN0qu4G/pX/IPj+p/nVsdRVTSv+QfH9T/OrY6ito7IDl5f9a/+8f51v6b/AMg+H6H+dYEv+tf/AHj/ADrf03/kHw/Q/wA6xpfEBZrlm+831NdTXLN95vqadXoBo6H/AK6b/dH862Kx9D/103+6P51sVdP4QMXWv+PpP9z+taVgc2MJ/wBms3Wv+PpP9z+tXNIffZbe6MR/Wpj8bAvYz+NcqRgkehxXVVgahbPBcuwU+W5yCKKq0AqUUDk4HJ9qt2+nXE5yV8tP7zf4Vik2BUooqzLYXMXJjLL6rzSswI0ubhBhZ5AP96rNnqNwJ0WSQyIxwQ3X86okFeDx9ansYWnuowqkgNknsBVRbuB0dZOuL80LeoIrWrJ1xuYV78mt6nwgZdFFFcwBRRRQAUUUUAFFFFABRRRQAUUUUAFFFFABRRRQAUUUUAFFFFABW9pX/Hgn1P8AOsGrltqUltCIljUgdzVwaTuwN6ud1D/j/n/3qs/2xN/zyT9aozymeZ5WGCxzgVVSaa0AZRRRWQBWrofSf/gP9ayqs2d49pv2Irb8daqDs7gdDWDq3/H+/wBB/Kpf7Ym/55J+tU7mdrmYysoBIxgVc5prQCKiiisgN3SP+Qev+8au1g22oyW0IiWNGAJOTUv9sTf88k/Wt41ElYCnef8AH5N/vn+dbWl/8g+L8f51hSyGWV5CMFjmrdtqUlvAsSxqQueTUQklK4G6OtcxP/x8Sf7x/nV7+2Zv+eSfrWe7b3ZjwWOadSSlsBf0X/j6f/c/rW1XOWl01pIXRQxIxg1a/tib/nkn604TSWoC65/roP8AcP8AOodMuVt7jDnCOME+h7Gory7e7dGdVXaMcVBWbl710B1VFYFvqNxAoXIdR0Ddvxqx/bT45gX/AL6NbKogNesvXP8AVwf7x/lUL6vO33URf1qnPcTXBBlkLY6DsKmc01ZAW9G/4/D/ALhrbrm7W5a1lMiKGJGMGrf9sTf88k/WiE0lqA/XPvQfQ0zRP+PqT/c/rVa8vHuym9VXZnpVnRP+PmT/AHP61N7zuBs0UVl6vNJBcwPExVth6fWt5OyuBp4AJIAz3OKWsmLWcDE0OT6oabPrDspWGPZ/tE5IqfaRATWZw8ywqc+X97607RZwGeBurfMvv6iszOSSTk0AlWDKcEHII7VhzvmuB1VQva28knmSQqz+p71nQ6w6riaPefVTinvrK4+SBs/7TVvzxYGlJIkKbpGCrkDNOrm7m6lunDStwOijoKsQ6rPFGEKq+OAT1xUqqrgSa2MTRH/Z/rT9D6T/APAf61TvLx7vZvRV29MUWl49pv2Irb8dajmXPcDoawtX/wCP4/7oqT+2Jv8Ankn61TubhrmbzGUKcYwKqc01oBFRRRWIBWjov/HzJ/uf1rOqe0umtJGdFDEjHNOLs7gdHWTrn34PoaZ/bE3/ADyT9arXl492ULqF2AjitZzTQFeiiisQCiiigDodN/48Ivp/WrI61hwanLBCsSxqQvGTmn/2zMP+WSfrXQqisBnv/rH/AN4/zrorD/jxh/3a5wnLE+pJro7D/jxh/wB2opbgT0nBHqD+NLWBbahNbfKMOgP3W7fStZSUdwN8DHApksqwxNK5wqjJrP8A7aj2/wCobd/vDFUbu+lu8BsKg52j+tS6itoBXdzJIzt1Y5NX9IuBFM0LnCydM+tZ9FYJ2dwOqoIyMEZHvWJb6rNEoWRRKB3PBqwNZi7wPn6iuhVIsDSVVX7qgfQU2b/USf7jfyrMfWT/AMs4cf7zVUm1C5mBDSbVPZeKTqR6AVR2rqx0H0rla0f7Ym/55J+tZ05KO4Gnef8AHlN/uGubq/LqsssTxmJAGGMiqFFSSb0A39K/5B8f1P8AOrY6isK21KS3hWJY1IGeTUn9szD/AJZJ+tXGokgKEv8ArX/3j/Ot/Tf+PCH6H+dc+x3MzepJq5BqcsEKxLGhC9zWcJJO4G7XLN95vqa0P7Zm/wCeUf61nHkk+pp1JKWwGlof+um/3R/Otiucs7trRnZFDbhjmrX9sTf88o/1qoTSWoCa1/x9J/uf1pml3IguCrHCScH2PY1Dd3LXUgd1CkDHFQVm5e9dAdVR7dawrbU5oFCsBIo4Geo/GrQ1mPHMD59iK3VSLA0gqg/Kqj6Cl9ayn1n+5B/301VJdSuZeN+wei8UnUigKo6/jXUqflH0rlqvxatOmA6rIPyNZ05KO4G0VVvvKD9RQAFGAAB6AYrNGtJj5oG/BhSNrK4+SBs+7VrzxA1CQASSABySe1c7f3AubpnX7g+VfpS3V9Pcja5Cp/dXv9arVlOfNogCiiiswCiiigAooooAKKKKACiiigAooooAKKKKACiiigAooooAKKKKACiiigAooooAKKKKACiiigAooooAKKKKACiiigAooooAKKKKACiiigAooooAKKKKACiiigAooooAK0dE/wCPmT/c/rWdWjon/HzJ/uf1qofEgNmsjXP9dD/un+da9ZGuf66H/dP863qfCBmUUUVzAFFFFABRRRQAUUUUAFFFFABRRRQAUUUUAFFFFABRRRQAUUUUAFFFFABRRRQAV0dh/wAeMP8Au1zldHYf8eMP+7WtLcCeuVPU/WuqrlT1P1p1egBRRRWIBRRRQAUUUUAFFFFABRRRQAUUUUAFFFFABRRRQAUUUUAFFFFABRRRQAUUUUAFFFFABRRRQAUUUUAFFFFABRRRQAUUUUAFFFFABRRRQAUUUUAFFFFABRRRQAUUUUAFFFFABRRRQAUUUUAFFFFABRRRQAUUUUAFFFFABRRRQAUUUUAFFFFABRRRQAUUUUAFFFFABRRRQAUUUUAFFFFABVizujaSM4QOWGME4qvRQnbVAaf9tP8A88E/76NVL28a8ZGZAmwY4Oar0VTm3owCiiipAKKKKACiiigAooooAKKKKACiiigAooooAKKKKACiiigAooooAKKKKACiiigAq/BqrwwpGIVIUYyWNUKKabWwGn/bT/8APun/AH0azOpooocm9wCiiik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UkcEsoJjTcB1qOigCf7Hcf88j+Yo+x3H/ADy/UVBk+p/OjJ9T+dPQCf7Hcf8APL9RR9juP+eX6ioMn1P50ZPqfzo0An+x3H/PL9RR9juP+eX6ioMn1P50ZPqfzo0An+x3H/PL9RR9juP+eX6ioMn1P50ZPqfzo0An+x3H/PL9RR9juP8Anl+oqDJ9T+dGT6n86NAJ/sdx/wA8v1FH2O4/55fqKgyfU/nRk+p/OjQCf7Hcf88v1FH2O4/55fqKgyfU/nRk+p/OjQCf7Hcf88v1FH2O4/55fqKgyfU/nRk+p/OjQCf7Hcf88v1FH2O4/wCeX6ioMn1P50ZPqfzo0An+x3H/ADy/UUfY7j/nl+oqDJ9T+dGT6n86NAJ/sdx/zy/UUfY7j/nl+oqDJ9T+dGT6n86NAJ/sdx/zy/UUfY7j/nl+oqDJ9T+dGT6n86NAJ/sdx/zy/UUfY7j/AJ5fqKgyfU/nRk+p/OjQCf7Hcf8APL9RR9juP+eX6ioMn1P50ZPqfzo0An+x3H/PL9RR9juP+eX6ioMn1P50ZPqfzo0An+x3H/PL9RR9juP+eX6ioMn1P50ZPqfzo0An+x3H/PL9RR9juP8Anl+oqDJ9T+dGT6n86NAJ/sdx/wA8v1FH2O4/55fqKgyfU/nRk+p/OjQCf7Hcf88v1FH2O4/55fqKgyfU/nRk+p/OjQCf7Hcf88v1FH2O4/55fqKgyfU/nRk+p/OjQCf7Hcf88v1FH2O4/wCeX6ioMn1P50ZPqfzo0An+x3H/ADy/UUfY7j/nl+oqDJ9T+dGT6n86NAJ/sdx/zy/UUfY7j/nl+oqDJ9T+dGT6n86NAJ/sdx/zy/UUfY7j/nl+oqDJ9T+dGT6n86NAJ/sdx/zy/UUfY7j/AJ5fqKgyfU/nRk+p/OjQCf7Hcf8APL9RR9juP+eX6ioMn1P50ZPqfzo0An+x3H/PL9RR9juP+eX6ioMn1P50ZPqfzo0An+x3H/PL9RR9juP+eX6ioMn1P50ZPqfzo0An+x3H/PL9RR9juP8Anl+oqDJ9T+dGT6n86NAJ/sdx/wA8v1FH2O4/55fqKgyfU/nRk+p/OjQCf7Hcf88v1FH2O4/55fqKgyfU/nRk+p/OjQCf7Hcf88v1FH2O4/55fqKgyfU/nRk+p/OjQCf7Hcf88v1FH2O4/wCeX6ioMn1P50ZPqfzo0An+x3H/ADy/UUfY7j/nkfzFQZPqfzo59/zo0Ac6NG5RxgjtTaKKQ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AEkAdTxV240yW3haVpEYL1Azmo9Nj82+iB6Kdx/CtcN9pS8i64Yr+laQimgOfooorMCxZ2j3jOqOq7ACc1Z/sab/ntH+Rp2h/62b/AHR/Oq91d3CXUyrM4UOQADWiUVG7ArzxGCZ4mIJU4yKZSu7OxZ2LMepNSxWlxKu6OFmX16Vnu9AIaKfLDLC22VCp96I4ZZTiNGb6CiwDKKneyuo1LNCwH51BQ1bcAoqdLK5kXckLEevSo5YZYSBKjJn1FFmBNaWMt2rMhVVBxlu59KiSFnuFh+6xbbz2NWbQ38CHyI22Pz0z+NRWhY6hEW5Yyc/WqstAC7tHtGVXdW3DPFV61dYjeW4hWNSzbTwB71ny280GPNjZQehNEo2egE9rp0l1D5qSIoyRg5qC5ga2mMTMGI7irWjs32oruO3aTjPFR6r/AMhCT6D+VNpctwKlFSRQSz58qMvj0pZbWeBd0sTKPU9Kiz3AiooooAKOvFFTWaeZeRL6tQtQLE2lywwNKZEIUZIGc1RrolcTXVzAegVR+YOa51lKMVPBU4NXOKWwEtrbvdTeWmAcZJPQCrkukPHEz+cp2gnGKl0aGSN5HdCqso2k96rXcV2Z5n2y7MnntinypRu0BVhiaeVY05ZulaH9iyY/1y5+hpmkQyC6WUofLKnDdqfqEV294zRLIUAGCOlCiuW7AzPWigAlgoBJPbvVj7DdYz5D4rOzewFeiggg4IwR1p7xSRorujKrdCehoAZRT2hlWISshCMcAnvTobeafPlRlsdcUWYElnZveF9jquzGd3vUEilJGQ8lSRkVq6LG8ck6upVht4I+tZlx/wAfMv8Avn+dW1aKYEdFTpZXTjKwPj34qOWKSFtsiFT6GoswJrOye83bHVdpA+aq7Da7L6EitXQv+W31WqP2WeaSRo4mZdx5/GrcfdTQECLudVHBJxV+XSZYo3cyxkKCSMGqDK0b7WBVlPIPUVs2jM+jSMzFjtfkmiCTumBi0Ug6CrCWV067lhfHvxUJNgQUU6RHiba6lW9DTaACiiigAoqdLK5kGVhcj34qOWGWEgSoyk+tFmAyinxwyyqzIjMF6kdqWGCWckRRs+OuKLAR0U+WKSF9kiFW9DRFDJM22JCx9qLAPtbdrqXy1YKcZyaS5ga2mMTMGIxyKuaZDLDfgSoUJU9ai1X/AI/3+g/lV8vu3Ap1atLF7tWZHVdpxzVWtjQv9XL/ALw/lSgk3ZgQ/wBjTf8APaP8jWfIhjkZCclSRmp5Ly5EjgTOAGPf3qFUknkIRS7nnjrRK3QC3a6ZLcRCQuqK3QEZNRXtm1m6Kzht4JGBitS5SUaWkcSt5mFBC9fesiSG4Dokivub7obvVSiktgJbPT5LtC4ZUTOAT3ovbBrNFcyBgxxwMVpQxyx6QUVWWXacDvnNZE0VxGo85ZAueN3TNDikgIaKkiglnJ8qNnx6UsttPAu6WJlHqelZ2YEVFFWBY3RXcIHx+FFmwK9Gaf5MvmiLYwkPRSOa11tv+JVtMI83YeMc5qoxbAxatjT5jafaBt243be+PWoHglR1R42Vm6A9TVpm1CO0aJkZYgMEleQPrQl3Ao0VJHbzSqWjjZlHUio6kAoqSWCWHBljZM9M0RW80/8Aqo2Yeo6UWYEdFSS280GDLGyg9zUdAE1rbtdS+WrKpxnJpLmBraYxOQSOcin6e/l30R7FsfnVnWkxco395f5GqsuW4Fa1s3ukkZGVQnr3qvW7pCbLIMf42JrFnjKXEkXcOVH505RskwJpbF4rNblnXa2ML35qtWrrJ2QwQjtz+QxWfHbTyjMcTMPXHFKUbOyAioqWW2ngGZYmUep6UyON5XCRqWY9hU2AbRTpI3iYrIpVsZwac9vMkfmPGwQ9yOKLAR0UUUAFFFFABRRRQAUUUUAFFFFABRRRQAUUUUAFFFFABRRRQAUUUUAaeiR/PLKew20ukz7r6cH/AJaZb8jU+lxgaedx2+YTz+lOt7C3t5lkjlJYdAWFbpOyAyLyPybyVOwbI+h5qGtHWo9txHJ/eXB+orOrGSswNPQ/9bP/ALo/nU8ulRSzPIZ3BYkkDHFQaF/rZv8AdH86o3g/0yf/AHzWl0oK4DlgBvxBnK+Ztz6itLVLyW2aOKAhcjJOM8elZ2n/APH/AAf739K1L+/a0mVBErgrnJNEfhbAjvG+06Oszj5xhvxzg1Stb9rW3aONAWZs5PQU+51Nri3aIxKobuD0qTTrOFoGubgZUZwD0wO9F7vQCfTL+W5ldJdpwMggYqlLCg1jy8fKZRx9ea0LK6t55mWC38sgZ3YAyKztQYpqUjLwVIIol8KAu6pfTW0yJFtUFc5IzmqF1eyXcaLIqgqeq96vLq1u6jz4Wz34DCmanbQ/Z0uYFABxnbwCDRK71TAsaRO80DK+MR4VcDtisy1/5CUf/XX+tXtD/wBVN/vD+VULX/kJR/8AXX+tD2QGrqN61qFWNQZHH3j2FJ5hvdJdnA3bTnHqKra3/rYv90/zqbTv+QS+f9qqu3JoCpo//H4f9w0zVf8Aj/k+g/lT9G/4/D/uGmar/wAhB/oP5VH2ANCd2sNMQRcNwM47nqaWwme9tJUuPmOSucYyMVLe3JtbdJFQPkgYP0qj/bL/APPBfzq20nuBmCiiisACtDRY912znoi/qaz62tIjC2buTjzD19ulXTV5AQafPv1WY/8APTP6VV1KPZfS+jfN+dacFhbQSrKkp3KeMsKra3HiSKT1BU1Uk+XUCbSbqWcvHJtKxqMYGKrXWo3HmTQ5TZkr93nFP0P/AFs3+6P51Ruv+Pyb/fP86Tk+RAXtIupWlW2O3ywpI45/OnX2o3FvdvFGU2jGMrntVfR/+P7/AIA1N1X/AJCEn4fyo5nyAWNEiDSSSnqOAfTNCalMb8LkeUX27cdql0P/AFUv+8P5VmR/8fa/9dP607tRVgLmtRBZ0kA5cYPuRV2NIpdLg+0fcVVY59qr6592D6t/Snyf8gBf+ua/zqtpMCpqF+t1GESMqqtkEn+lXd5sdIRkA34HX1NYZ+6a29T/AOQXHj/Y/lURd7sCTTbxrtW3qBImMkDqKx5H2XzORnbITj8av6F96f8A4D/WqJiM9+0Q6tIRn05obbigLEusXBfKLGi+hGat6jifS1lIw3ysPbNNnNlp+2MweYxGegJ+pzUl8yvpJZV2qwUgenIq1ezuwIdD6TfVaa2qOLxURVEIbaRjk807Quk31Ws1v+Po/wDXT+tTdqKsBf1yICWKUdWBU/hUtl/yBX/3XpNc/wBVD/vH+VOsv+QI/wDuvT+0wKGmRCa9jDcqo3H8KtX+ozw3hjiICpjIIzuqLRf+Ptv+uZ/pVm61R4Ll4vJVgpxknrSjpEButqDFDJjnOPwxmsmrd5ftdxqjRhdpzwc1UqJtN6AFKDhgfQ5pKciGSRUHViAKlAXpNYuGb92qIvuMmrV4wudIEzABsBh7HNJMtlpyqrwiR2HcZJ9+afdOsmjs6JsVkBC+nNbq+t2BBof/AC3H0/rRLqC20q29rGoRWwxI688//ro0L703/Aaz5f8Aj9f/AK6/1qb2igNHXVGIm75Ip+nYg0x5sZY5Y++OlJrv3Iv9406L/kBnH9w/zqvtsBNOv5LmQxzBS2MqwGKpar/x/v8AQfyp2j/8fv8AwE0zVv8Aj/f6D+VQ3eAFStjQ+I5f94fyrHrY0L/Vy/7w/lSp/EANpELMW+0OMnPasyOZ7SdmiI3LleRmmS/65/8AeP8AOmHpSbV9AOgurmSLTlnTb5h25yOOetZMt9PLNHK5XdH93C8VoX//ACBk+iVjVVRu4G8lzK2lG5O3zNpPTjr6Vk3N7NdIqylcKcjC4rRi/wCQC3/XNv51jUTb0A253NhpieVw3AzjueppdPme9s5VuMMeVzjGeKlvLk2tukioHyQMH6VR/tl/+eCfnVtpPcCvpUQkvk3chAW/LpVy+1KWC6MUSphcZLDOTVfRf+Pxv9w/zFQ6ln+0Jvr/AEqL2hoATXryXaXKqFdAOOozWstzIdM+0Hb5m0npxnNYFbSf8gM/9cz/ADpwb1AzZb2aaaOZ9u+P7uBgVqPK8+jPK+NzIc4GO9YfatlP+QC3/XM/zpQbdwIdDkxLLEehAYfhVdLf/iaiAjgSfp1pumyeXfRnsTtP41rCD/ibmTHWLP49KcVzJAUNZcyXaRj+Ff1NW72VrCyjSDAP3QcVmXEnmagz9vMwPoDWxf3ZtERlQPuJHJpp7sCK3ka90yTzuThhnGOnOawx0rTbWHZGXyFG4EdfWs0cCom09gAEqQw6g5rX1oeZbwzDpn+YrIrY2/adFjHUgqPyOKIapoCXd9njsYumTj9P/r1WuIN2uRjs5D/l1/lTdXl230IB/wBUAf1rQeMNqEUo7Rn/AD+tab6dgMvWH33m3+6oFA1WWOCOKFFXYoGW5zUF8++9mb/aI/KtBLe2sbRZrhPMc44Izz6Co1cnYCeymN9ZSCYAnlTgdeKzNJ41BPof5VrWM0U8LNDF5Sg4I4549qydK/5CCfRqp7oB2s/8f7f7i1cv/wDkDR/8AqnrP/H83+4tXL//AJA0f/AKXWQGNRRRWIBRRRTAKKKKACiiigAooooAKKKKACiiigAooooAKKKKACjk8DrRRQBramBBp8FuPbP4D/GslTtYMOoOaCc9Tn60U3K7A2dXXzLJJR0BB/AisajJ9TiiiUuZ3A09D/1s3+6P51SvP+Pyf/fNQ5x0JFFNy0sA+GTypkk/usDW1eWi6ikckUgBA4OMgisKlDMv3WZfoSKIysrMC7d2CWltuaXfKWAAHFWtPK3OmtbhgHGRj+RrHJyck5PqaASDkEg+opqSTA2rK1SxlxNKpmk+VVHTFUNRXOpsD0JXP6VUJJOSST6nrR1680nK6tYDUfRWLfu5wV915p2pvHBZR2itlhjj2HesoO6jAdgPYmkp8ytogNfQ/wDVTf7w/lVG0GdTj/66VWBI6HH0opc23kBuXsMN5IIRKFnQZHuPSkmVbDSzEWBYgge5NYme+efWlLFjlmLH1JzVc/kBd0f/AI/f+AGmar/x/wAn0H8qqZx0OKOtRzaWA3ECajp6oHw4Az6giqx0pYUd55xwCQBxk/jWYCVOVJB9QcUFix+Zi31OarnT3QE1lb/arhYixUEEkgUt7brbXBiRy+ACSRirWiJm4lfsqf1qlcSedcSSf3mJpWXKBHWvd/uNGSPoWwP6msijOe5pJ2AQ/rW3fj7TpKyjkqFf+hrFoycYycU1KwGnof8ArZv90fzqjd/8fc3++f51FnHQ4opc2lgL2j/8fw/3Gpmqf8hCT8P5VU6UfWjm92wGho9wkUzxuwUP0J9asLpTLe+dvXyg27Hf6Vj0u9tu3e2PTccVSkrWYF3V7hJrhUjbKxjBI6E1bk/5AK/9c1/nWNRk4xk4o59WwCtuELqGliIMA6gA+xFYlKGZTlWKn2OKUZWA3LGKGzf7P5gadvmb8O1ZqSLBqxd+FEhyfrVTNFNzA273TzdTrKsqrHjDH/CluzG+kv5LbkUAD8DWJubbt3Nt9M8Un40+ddgNXRWCQzyMcKCMn8KcmnxXFwtzBKPKLbiuOc1kUqsy/dYj6HFJTVkmBoazOsk6Rqc7Ac49TViy/wCQK/0esajPuaOfW4FjT5hBdxu3C/dP0Nad5pv2uXzopQpI54yD71iUodgMB2A9ATSUlazAtX1pHaLGqyb3Od3t+FPt9PSazNw8rL1OAPSqNa8reRoSDoXAA/HmnGzbYGRUlvIIriOQ9FYE1HRUAbd9Ym8kjljlVVAwSfT1FLP5R0mVIG3JGu3OfSsTc23bubb6Z4pM+9ac67Aauhfem/4DWfL/AMfrf9df61FnHQ4oqebRIDY137kX+8aNLdJ7J7YnDDIx7GscknqSfrQDg5BIPqKfP71wNm0tYrCUedKrSyfKoAxiqWrDF83uo/lVMkk5JJPqTmik5XVgCtjQ+IpT/tD+VY9GcdDj6UovldwNhtHRnZvtDDJz90Vl3UXkXEkQbcEOMnvUeT/eP50U5NPZAbN//wAgZPolY1GT6nFFKUrgbMX/ACAG/wCubfzrGoycYycUUSlewG4gTUtPWMPhgBn1BHtVY6SsMbvPOMAHAAxn86zASDkEg+xxSkljlmLH3OapzT3QFjTphDeRuxwp+Un61p3mmfapvOSTZkYPGc+9YdLvcDAdgPTcaSkrWaAnvrdLacRRtuAUZJ9a1LNBc6UIlbBKlT7Vh0oZl+6zL9DihSs9gJ7y0azdEZw5YZ4HStFP+QCf+uZ/nWMSSckkn1NGT6nH1oUrPQADFGDDqpzXSyyqls1wP7mR/SuaoyfU4ojPlABnr361uuianZrsfDDB6ZwfQisKgEqcqxU+xxRGVtwNGTS0t4JJJpgWCkqo45rOoJLHLMSfUnNFJtPYAra0Zg9qyHna1YtGcdCR9KIy5XcCxfv5l7Me27H5VtWcoawjmPVU5/D/APVXO0ZPqaqM7NsAJJO7uTmt2eL+0bKPyXXIwefpzWFShmXO1iufQ4pRlYDfsYordGt0kDyD5n+prJ05xFqCFjgZK5NVafBEZ5kiBALHGTT5r2sBs3ljFJcfaZ5NsYUblPfHvSaoVbSwy8KSpH0rPk069J2FC46A7sgVe1TEWmxxE5OVA98da0vo9AMaiiisACiiigAooooAKKKKACiiigAooooAKKKKACiiigAooooAKKKKACiiigAooooAKKKKACiiigAooooAKKKKACiiigAooooAKKKKACiiigAooooAUMR0JH0NJRRQAUUUUAFFFFABRRRQAUUUUAFFFFABRRRQAUUUUAFFFFABRRRQAUUUUAFFFFABRRRQAUpYkYJJHoTSUUAFFFFABRRRQAUUUUAFFFFABRRRQAUUUUAFFFFABRRRQAUUUUAFFFFABRRRQAUUUUAFFFFABRRRQAUUUUAFFFFABRRRQAUUUUAFFFFABSqzIwZCVYdCO1JRQBbXU7oDHmA+5UVBNPLO+6Vyx7e1R0U22wCiiikAUUUUAFFFFABRRRQAUUUUAFFFFABRRRQAUUUUAFFFFABRRRQAUUUUAFFFFABRRRQAUUUUAFFFFABV7TbJLre8pO1TgAdzVHuK6GwtWtImRnVyTnIFXTjdgZ13Fp6wv5EmZV6DcTWfV650ySCF5mlRgOcAH1qKzspbsnYQqjqxokm3sBWorRk0eRULRTLIR2xiqEcZkmWPO0s2MntUuLQDaKtS6fPHcLAuJGYZBHTFR3dubWbyiwY7QciizQENa9vp1s9rHLIzAsoJO7ArIrZm/wCQCP8Armv8xVQtqA2TSYXQmCU57ZIIrJdGjdkcbWU4IqzpkpivEAOFc7SPWp9bQLOkgH3lwfwptJxugDT7CK5gZ3dt2SMA9Kz2GGIznBxn1rRTSZjGGW4VQy5wAaoRRPLKI41yxOBUtaLQBlFaY0Z9vzTqG9AvFU57R7e5WF2UlsYI6c0OLQDI7eaVC8cTuo6kCo66GztWtbZ4WcMSTyBxyKx7uxezVN8ivu9ARTlCyuBWoq1Pp8sMUcgIkDkABRzk9KS5spLaONpGXc5xtHap5WBZtdOimsfOZ23EE5B4GKza0n0maONz9oTaASQAeazo0aR1RBlm4ApyWysAlFaa6K5XmdQ3oF4qq9lIl4tszKGboR0ocWgIhbzGLzRE3l9d+OKjroEtGXTja71LFSu7HHWsa7tGtJFRnDlhngU5QaAgorRi0eRkDSyrGT2xnFQXlhJaKrM6urHAI4qXFpXAq06OOSVtsaF29BTa1dJtGXZdb12sCNuOaIq7sBmSRvE+yRSreh602tfUbB5ZJLkSKFC52kHPArNtreS6k2R46ZJPQU3Fp2AiorTbRn2nbcKWHYis6SNopGR12spwRScWtwG1e0y0iuvM83d8uMYOKo1q6H/y2/CnBXkBmzoI55EXorECmVNOu+9kXOCZCM/jU76XcLOsQ2sCM7x0FLlb2ApUVoXGkywxF0kEhHVQMH8KWPR5Wj3PKqMf4cZx9afJIDOop5iZZ/Jf5W3bTntVptKuBOIgVYYyX7CkotgUqKv3OlyQQmRZBIB1GMH61WtbdrqbylYKcZyaHFp2Ahoq1Hp88ly8IAGw4Z+wqF4WW4aFfmYNtGO9FmBHRWkmjOVHmTorHsBmql3aS2jhZMEHow6Ghxa1Agoq21g4shdCVGXGdoBzUNrbtcziJWAJBOT2oswIqKluIDBcGHcJGGBlR39KuR6PIUBlmSMn+HGaFFsDOoqxeWUlow3kMp6MKr0mrATWls11OI1OBjLH0FajafYR/JI+G/2pMGoNDx5s3rtH86pXuftk27rvPWtFZRvYCfUbOO2WNomJDk9TmqVGTt25OOuKmtbaS6k2R4AHJY9BUPV6AQ1b062jupnWTOAueDirLaK+PkmUn0K4pujArdyqeoUg/nVKLT1Ap3cSw3UkaZ2qcDNQ1qTadLdXsr5CR56kZJ+lVLyye0ZdzB1bowpSi1qBWoqa2tpLqTbHjjkk9BV1tGfadk6Mw7EYpKLeoGZRSujRuyOCGU4Iq1aadLdJv3Kiep70JNuwFSrmnwW05ZZ3IfOEAOM0+40qSKIyRyLKByQBg1Bp/wDyEIP96mlZq4D9Rto7WZUjzgrnk1UrR1v/AI+Y/wDc/rUdrpktxGJGcRoemRkmm43lZAUqKv3OlyQQtKJVdFGTxg1QqWmtwCiiikAUUUUAFFFFABRRRQAUUUUAFFFFABRRRQAUUUUAFFFFABRRRQAUUUUAFFFFABRRRQAUUUUAFFFFABRRRQAUUUUAFFFFABRRRQAUUUUAFbWjEm2kySfn7n2rFrZ0X/j2k/3/AOlXT3Ax2ZiSCxPPc1rxEwaEXQ4YqTn6msc/eP1rY+94fHsn8jTh1Ar6K5W7ZM8MhOPpTLhdmsbR08wH88Uujj/Ts+iGi7OdZ+jqP5UfZQGjqN4bRBsUGR8gE9BWHNNJO++VtzYxmtLXOsP41lUVG72AK2Zv+QCP+ua/zFY1bMv/ACAR/wBc1/mKUOoGXa/8fUP++P51oa5/yx/H+lU9OjMt7GAOFO4+wqzrbgzRp6KSfxpr4GBPoxJtZMkn5u/0qnpJAv8AB7g4q5ov/HrJ/v8A9KyA7Ryb0bawOQR2pt2SYGhqFrdSXbyRozIcbSD0qhI0rNiVmLJx83UVcTV7gEb1Rh34wam1uNf3MwHzNlSfXvSkk1dAS6USdPkJJJy3X6VibiVGSTx3NbWk/wDIPk+rfyrFH3R9KJbIDojMLfT0lK7tqLge9YlxdzXRHmsCAcgAYArUvf8AkDr/ALq1i0VG9gNqxJOksSSThutUtHXdeg/3VJq7Yf8AIJb6NVPRji8+qGq6xANVmf7aVDsAgGADiqkkskrBpHLMBgE9asaqMahJ7gH9KqVnLdgbMZP9gscnPlnn8ayYm/fxliSAw6ntmtaL/kAt/wBc2/nWNVTewG1q1vcTtGYQWUA5APf1rJlE8YEU28DqFb+lWY9UuUQLlXxxlhVu8YXWkrOVwwwR7c4NN2ldoDHq9pBP2wDJxtPGeKo1e0f/AI/h/umohugE1ZiL9xuONq8Z9qt6QNllLJ3LH9BVPVv+Qg3+6v8AKrul/Npsijrlv5Va+NgUNOkYahGcklzg++al1lcXat/eUVBp4zfQf72as60c3MY9E/rU/YYGdWrof/Lb8Kyq1dD/AOW34UU/iAoy/wDH+/8A11/rWrq87w26rGcFzgkdcVlS/wDH+/8A11/rWhrn+qh/3j/KqWzAl0t2GnliSxUsRn86qaXPJNqDM7k70JI7VZ0z/kGP/wAD/lVLRv8Aj9H+4f6U7/CAmocaq3+8v9Kv6zNJFEqI20OSCR1xVDUP+Qq3+8v9Kt6792L/AHjS6SAdpDGWxkjY5AJAz6EVS0njUFH+y38quaIMW0zf7X9Kp6TzqCn2b+VH8oF3Ub97d/JhG1jyXx/Kqml5l1De5y2CxPvSav8A8fx/3RS6McXp90NF7zAbqzk3zDJwgAHPTiruo/vdKSQ8sNrZqjqoxqEv4H9Kv3vy6MoPogo/mAbpZ8/T5YD2yB+NRaJHiSWRv4Rt/wAabosm25dP7y5/Krm0WlpduBjLMR+PSnHVJgZ9mfP1YOecsWq1qdpc3M6mNQUCgDLY5qnpRxfx/Qj9Ks6ndXEF3tjlZUKg4FJNcuoE2pqw0pA/31K5+tYtTS3dxMmyWUsuc4NQ1Emm9ALFlcm0uA+MqRhh7VqG706cgybCx4yy1h0h6URm0rAaWp2McCrNCMKTgr1A9xU+iqFtpH9W/kKW6yNFQP8Ae2r1o0fmycf7R/lWiS5gMv7TN5xlErhs5zmrmjEtdysepTJ/Os48ZrR0X/j5k/3P61EX7wCandStd+UGKpGRgA9T61Z1r/j1j/3/AOlZ+of8hCX/AHhWhrX/AB6x/wC//SqvdSANHGyzkfvuP6CqGnSMNQjbccucH3zWhpXOnyD3YfpWZp4zfQj/AGqP5QLGtqFulcfxJk/hxVq9zBo8aIcZCqcfnVbXTmeMekZ/nVnU/m0uJh0yv8qfWQEehuT50Z5Xg4qraLs1ZEHRZSP51Z0IfvZj7KP1qvbndrII6GY/1pdEBJrf/Hyn+5/Wrl3HJPpsawcnCnAPUYqnrX/HzH/uf1qC31Ce3QIjBkHQMM4obSk7gNkS6tlKyCREfgg9DUFbtrN/aFnKsyL3Bx06dawqiStqgCiiipAKKKKACiiigAooooAKKKKACiiigAooooAKKKKACiiigAooooAKKKKACiiigAooooAKKKKACiiigAooooAKKKKACiiigAooooAKKKKACtPS7uGCB1lfaS2QMH0rMopxdncBT1P1rQ068ijha3uPuEnBIyOeorOooTadwNiKbT7JWeFizEdM5J9qzEl3XayyHGXDE/jUVFNyuBoarcw3Bj8l92M54rPoopN3dwCtmC8s/sUcMzg4QBlINY1FEZcoGydQs7eM/Z0BJ7KuPzNZEsrzStJIcsxyabRTlJsDT0y6hgt3WV9pLZAwfSqVq8SXStMMx5OeM1DRRzPQDXA0rcHBXjnGTj8qqaleLdSKI8+WnQnuap0UOd1YDT0q7hhheKZtuWyM9DxVe/W0XYLTk87utVKKObSwGpc3cEmmrEsmZNq8YrLoopN3A1LS7gj05onfD4bjBqhaT/ZrhJMZA6j2qKinzMDblm025IeVlJHrkGsy/khkuAbcYjCgDjFV6KJTuBrWF3b/AGH7POwXGQQehFUr0WyzKLXlAOfrmq1FDldWA1z/AGVN8x2qe45FRahewtbrbW3KDqQMAAdqzaKfOAVZ0+dbe7V3OFwQT6VWoqE7O4GveyafMrybg0u3C4J69qq6ZeLauyyZ8t+p64NUqKrnd7gbEb6bbymZH+b0GTj6Cs27uPtNy0uMKeFHoKhoocrqwBWhpVzDb+Z5r7d2McGs+iknZ3AlkdWu2cH5TJnPtmruq3UNxHGIn3EMSeD6Vm0UcztYDUsLuCGwaOSTa53cY9RVXTJUgut8rbV2EZ96q0U+Z6AWbuVJtRMkbblLLg/lWxfzQx7Y7lN0chIJ9KwE/wBan+8P51q6792Ln+I1cZaNgLLd2tvZtFatkkHAHv3NUNOlSC8V5G2qARn8KrUVDm20Ba1GVJrsvG25cAZqK2mNvcJKBnaeR6ioqKV9bgbEr6bdsJZHIYDoSR+dVtTvUuAkUP8Aq1OScYyaoUU3NsCazlEF3HIeFB5+lXtUvYprdY4X3ZbLcdqy6KFJpWAfDIYZkkXqpzWvJcafdqrTMAR2OQRWLRRGVgL1/JaGFYrVcENkkDr+NUaKKlu7As6fNHBc7pvuFSDxmtHdpe7fiLPXof5Vi0VSlYC/qV8tyFjhzsU5JPc0mmXi2zskvCP3HY1Roo5ne4GyX0tZPNOwtnPGT+lVNOuIobuZ5G2qwOMj3qjRRz6gT3kiS3kkiHKk5Bq5ql3BPbosUm5g2SMe1ZlFHM9QL2mXq2rMkudj85HY1ajfTbeQzo/zdgMnH0FY9FCm0BLdzm5uGlIwDwB6Cr9peW8lmLa6OABjJ7isuihSadwNf7VZ2Vu62rbnbp359zWdZyLHeRSSNhVbJNQ0UOTYFzVJ4ridGibcAuCfxqeBtOlt41m2iRVwTgg1mUUc2twNeW8tbW2aK05YjjHQe5NZFFFKUrgFFFFI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f2dd/88T+Yo/s67/54n8xVC41LVLa4aGW6YOpwcEEUwaxqGRm7f8ASuv6sVY0f7Ou/wDnifzFL/Z13/zxP5itbTJmubGOR2JYjk1bx/nNR7FD5Gc9/Z13/wA8T+Yo/s67/wCeJ/MV0W0f5NLtFL2SHyM5z+zrv/nifzFH9nXf/PE/mK6IqMVTjdznLnrT9ig5GZP9nXf/ADxP5ij+zrv/AJ4n8xW1l/7xoy3940/YoORmL/Z13/zxP5ij+zrv/nifzFbWW/vGrG0AJ6nrUThGI1SbOc/s67/54n8xR/Z13/zxP5iuvSGEqMqM/WnfZ4f7o/OqVJPqL2bOO/s67/54n8xR/Z13/wA8T+Yrsfs0P9wfnR9mh/ufrT9ihcjOO/s67/54n8xR/Z13/wA8T+Yrsfs0P9wfnR9mh/uD86PYoORnHf2dd/8APE/mKP7Ou/8AnifzFdj9mh/uD86Ps0P9wfnR7FByM47+zrv/AJ4n8xR/Z13/AM8T+Yrsvs0P9z9aT7ND/c/Wj2KDkZx39nXf/PE/mKX+zrv/AJ4n8xXYfZof7n61WdEDsAOnvUSpqJSptnMf2dd/88T+Yo/s67/54n8xXQ8GjApqkhcjOe/s67/54n8xR/Z13/zxP5iuhwKQ4H/66fskHIznv7Ou/wDnifzFH9nXf/PE/mK3i3+c1Q1OG+uEX7DeG3YdeM5o9kg5GUP7Ou/+eJ/MUf2dd/8APE/mKhe18SL93Ukb9P6VkX+ta1p1z5FxdsHxnjBo9ihcjN3+zrv/AJ4n8xR/Z13/AM8T+YrAOt63jIuZcHnjFMGv60p5uZfxAo9ih8jOj/s67/54n8xR/Z13/wA8T+YrDj8Tamg+dy31Wpl8W3o+8qn8KPYoORmt/Z13/wA8T+Yo/s67/wCeJ/MVnDxk6L88OW7BTTD41mPS1H/fVHsQ5PM1P7Ou/wDnifzFJ/Z13/zxP5isr/hM7j/n3H/fVKvjKXPzQNj2aj2Icnmav9nXf/PE/mKT+zrv/nifzFUo/GELEeZHOv0OavweJbGYgC4dD/t0vZD9n5if2dd/88T+YpP7Ou/+eJ/MVoxaxZkc3MJ+pxTxqVu5+WeLHs9RyxQeyZmf2dd/88T+Yo/s67/54n8xWs10hPyOGHs4p0dypPKt+dVyRD2UjH/s67/54n8xR/Z13/zxP5it4SRnvihghGTKVHs1Hs0LkZg/2dd/88T+Yo/s67/54n8xWq7wEYS+lDelUbrUPsYbfcsx7DPJpOKTsHs2Qf2dd/8APE/mKP7Ou/8AnifzFZ02uXhYtFcOF6Yzz+VVzr2onP8ApjcdgBVeyQezZsf2dd/88T+Ypf7Ou/8AnifzFYy65qOQftkh9QQKvJ4hcyKjzsG649afskHIy3/Z13/zxP5ij+zrv/nifzFIdY3bQtzJv6FenNEl9eMNqNcA+qkU1QuHJbqH9nXf/PE/mKX+zrv/AJ4n8xWBe6xrMc3lxXkxIPYDNVj4g1mJ1Ml5NtB5BAGf0o9ghch1H9nXf/PE/mKP7Ou/+eJ/MVU/tW8cxFLl9kmGB45HcVqR3NwcZmak6KQKLZV/s67/AOeJ/MUf2dd/88T+YrRSWY/8tGp7SS4++1L2SDkZl/2dd/8APE/mKP7Ou/8AnifzFVtc1G/tlBguZE+ZRxipku9SlUiOZyQMk9hVxw6kTJcqJP7Ou/8AnifzFH9nXf8AzxP5ioPteqKPmnkP0wafBqt3HJmaR3GPunitngX3M1UTJP7Ou/8AnifzFH9nXf8AzxP5iqzane8kXD01NZvlyWeRl7kj+tH1F9x86Lf9nXf/ADxP5ik/s67/AOeJ/MVGmoXNzIEgu5I3bs2CPwreVnWAkknC9WPJNZTw/JozSEXNXMX+zrv/AJ4n8xS/2dd/88T+YrRgumluBHlgNuck1LNKysqqzDv9aj2KK9m2ZH9nXf8AzxP5ij+zrv8A54n8xWdqGq6jBfyxR3kgT+EccVVi1zUmYb76UDOD0o9irXD2bvY2/wCzrv8A54n8xR/Z13/zxP5iiG9u3Xi4kZsZznrUkd3dFstcPj0rn5oHR9Tn3I/7Ou/+eJ/MUf2dd/8APE/mKJ21K4YLZ3cqueMcYrUsbG7jQC5vZZpe/OFFdEKUaivFmM6MoOzMz+zrv/nifzFJ/Z13/wA8T+YroPLEf3pGY+mawdavp4r+OCG8a33Dp6mm6CSuSoNjf7Ou/wDnifzFH9nXf/PE/mKjmt9ZEYki1dwT/A4AJ+nrVO71PUocJ9rkDKME8dahwSGqTZof2dd/88T+Yo/s67/54n8xWLHrOqPOim9kwTz0qT+3dShnJ+0NIufutijkiP2TNb+zrv8A54n8xR/Z13/zxP5isptb1Ehm+1OM9AMcVC2t6ptOL2TP4VXskTyM3P7Ou/8AnifzFH9nXf8AzxP5iudTxHq8JO66aQf7QFEniXVZDhbkxj2o9ig5GdD/AGdd/wDPE/mKP7Ou/wDnifzFYI1zVcf8f0n6Uv8Abuqf8/sn6UeyQcjN3+zrv/nifzFH9nXf/PE/mKwBr2q5P+myfpS/27qv/P7J+lHskHIze/s67/54n8xR/Z13/wA8T+YrB/t7VP8An9k/Sk/t7Vf+f2T9KPZIORm//Z13/wA8T+Yo/s67/wCeJ/MVgf29qv8Az/SfpSf29qv/AD/Sfp/hR7JByM6D+zrv/nifzFH9nXf/ADxP5iuf/t7Vf+f6T9KX+3tV/wCf6T9KPZIORm//AGdd/wDPE/mKP7Ou/wDnifzFYH9vap/z+yfpS/29qn/P7J+lHskHIze/s67/AOeJ/MUf2dd/88T+YrB/t3VP+f2T9KP7d1T/AJ/ZP0o9kg5Gb39nXf8AzxP5ij+zrv8A54n8xWD/AG7qn/P7J+lH9u6r/wA/sn6UeyQcjN7+zrv/AJ4n8xR/Z13/AM8T+YrB/t3VP+f2T9KP7d1T/n9k/Sj2SDkZvf2dd/8APE/mKP7Ou/8AnifzFYP9u6r/AM/sn6Un9u6p/wA/sv6UeyQezZv/ANnXf/PE/mKP7Ou/+eJ/MVgf27qv/P8AS/pQde1TBP26T9KPZIORnQf2dd/88T+Yo/s67/54n8xXLt4h1fcAL+X9P8K6vwjd3d/9oa7neUJgDd2NHsUJwaObcYY0CkeRN+3cN3pmjNdxR1XhyXdaMmfutWzmuX8OzkXDRf3xxXWLEi4Dkk+1YSWpa2Giip/Jj7MRQbdez/nSsBXc8GqcXf61dnhKjhgaqxQlM7jU8yQ0mx1KBTsUgAo9pEfKwxTb28js1jaTOCe1SAKepxWR4gWafyorZPMweSOlZVGpWLimkaraxaxQiWUlIz/ERxTU1/TX6XC1hXkF5LpRtjbBiR696wo9MvE+/bt+VVGEX1InKS6HfjV7E9J1/OnjVLM9LhPzrg/sdxt5hf8A75qGW1nA/wBRJ+RqvYr+YyVZ/wAp6KNQtj0uF/Oni7iPSZfzrzCGKZblS8cgUHPQ069e5dhtZ1x6ZqHBp6M3i7rVHqAuUPSVfzp3nj++K8j828X/AJeZV/E1JHeXy/8AL9KPxNFpdyrI9Z87/aFHmn1FclDMPIhY3bZKgn5upq3bzM/Czlvxqff7hZHQmV/aq7H7zHrWLDfs0hQuWweea0YXBtmcfqc1MlLqONh0RzGDT6gtnBiAzyKlJroWxi9wLYqMnJoZs03vTAKQ0tJQAlcB4tO7XSPRVFd8a8+8TOP7flY9F200IsgYRfpTWWo21K2YgqWA9xQLy3P8dIYpzTSTThPA3/LRaZLIgjYq4PHamgMyRt0jH3pAM9KdBH5smD90cmtdfECJarapplkYl4DMmW+uaskxwKMVpvqlpMP3mlwBu5QkVD9psSebM/TfRcClSVp293paSZuNOaRD2EpXFVLyKNJN8BJhflc9R7UXALdd68tjFWBb56Sj8qrWx6irIqZbjQ7yJR92VaesN2Puy/k1MyfWnK7DvUjJl/tJOkrY9pKmS61CNSXncL6lqgSRz/8AXqGadnlUfeQc4PSgC+dWuvLP70kHiqE8+/LM3zHvk1BI5RDzuJH5VXfB2gHOB3oSHcmacIrDkseOtMckhSvTGT9ajVV2ksfmzwKUv1yOKoksC4BiVWUs3uaV9juMrjpyOKjVEYnncewFW4YMypHyx749aluxSVxtw5hYMu48cEmnQahcw8tJuJ7E11lnosV5aiGQAOF4PvXMavpM2ludy5TNJSuNxsXLVllmSckB88g9607zdcQtGLNWGOGfGBXJwu0ZB3kp9ea1Le/llUI5bHYnvWqelmYSi78yKz/JiOG6UNEcqg+6DXUafI81rHI6YYjmsQ21vMH3oA3XI4xWxojhrJV3ZKEqac0rXFBu9macY46GnN9D+VKnFR3l39lRWKlsnFZJXNG7K7MjV7cXLqpJVQwY8elNlkaHTJyuQzuFUj0xVmeRppFZuCT0qG90+Y523BKM2djdjTpVFz2exzSlzPQoWT3k77ICXI7N0rXFndMn76FT/utmnjRols0EcrxzLz5iHHNT27XKQ/vX3t0GBWs8Q3L3DRYdNamTLajJ8s4YdVNQ+fLHDJbvFiNud3oRWnfwGb5lPlzqMqw7+xrHmnkniWEqA7nHBrppVPaR94ylTdOVkT6FbTPfLcAHyyPl44NdHqUnlRJAMb26CmafFLDZQKwGIl4UDmokf7ZfmV1x5Z2jArkqSc3dnXFWVhFhKXMBfjccECtUqowNoNV50IaNj2IqxIA54P3e9Rc0dkcV4ktxDerKuMNwQKxGwrNuHymul8U7RbxuR92TDH61zkoynrimiG9SzaasludsSPIo6ZOK27CS7vGOyyZFP8bNxVPw3pFvcR/aLhgdp/1WO/vXWoQAFAAUdAOlT9Wg9WivrNR6RIrO1a3bzGcFwOMVb3t6/WmE02R/LjZ2IGBnmtowjBWQpScneW47BPTn61xXit92pH/YAHFdJBqiXAKbgp6GqN3o0V7cHzTtDdHB6VhUrRehpGD3OTjvrpGWMysy5+63IrbsCk920d7PGVHCLL3/ABpbrREgnUFCxTHKnP41lXp/fNUOQrGvLbael2UhcLKvRS3B+hqG70mZLVLtGDxt97H8JrKtIQ7uW5CqTirUF40Vu0G+TB7BuDT0uJ3SGEfIT2qGp3/491PqagNWQRyAFargYarLDioSOaYDw3FG6miloAF60400U6gApKKSgBaKSigBaKSloAKBS4ooAWiiikAUUUUAJRS0lABRRRQAU1+FNOpkp+WgCAcyKK7/AMEx7NMlk/vyfyFcDEMy/SvS/DEXk6Db+rAsfxNURLYi/sDSy+82Ue7rnmpho9h/z6pV7BpRXNzPudNkV4dOs4XDxW6Kw6ECrfU5pKWi7CyFyTSUtJSuFhCKaVp9IRQBHto20/FGKBiBfakeIEjjH0qQUuOlQxoj8kMOlH2ZfSrKjinYq0iblT7OvpSfZl9KuYpMUcoXKf2Vf7tNa0Q/wj8qvYpNtHKO5nmxiP8AAv5VEdOhPWFD/wABFauyk2UuUOYzDp1uQMwJ/wB80+DTbDdiS3Ue44q/so8ot0FNJpibIxo9mq/uogp9RUUsEkUbRIqqp7mtGKNkXBP4UkxUoQ2D+NazjdERdmZcFokaAZJNTeWtOA/KlrFFkTRelU57mK2lVJn2M3TPetGsvxBJbJYEXDAMSNnrmtIS1sRKOhYDBhkHIpDVeyQm1RjIckZ6VPtbtIPyrVmYGvPdWj+1eJJIiSA8gXIr0Ha399PyNcJGpl8WY4J84/SmgJrvw3FDkpM/41nnSiOkv6V2l5EzA8L+dYc0RRzkYpXYzEOlyDo6mopLV7dSzkc8cVubRWbqpwFWqT1Eypafek/3DUQRtu7acetS2pwZD/sGrCKwsh83AGaq9mIpClxSxyeW4fAOOcGpJZjMqkqo69KoRFUx/wCPJf8AfNOgIKldmT60j/8AHoo/2zUsZAJDHlhUgvWx90UkIBkAIyKt/Z4z/AKUhogF5nqlWYpg6524pv2aJRnZQUVAcZx6VIx7yKSAOc/lVeVstgHG7jimszgDBxjrULHcwBP40APLENjrThh2AztHU461CxJIwcAdKPnBweppiHBlViRk+x6U5AGI3c57U1cbRnnHWpQA0wKfdP6Uh2LcCJHKi4w3c5rZ0mJnuC4TCr3I61nWiq1uSV+cHI9/WunsPLaFTGQVI7VhNnRBF+2cxOpBp+q26XkeCAcjpSKIwOTQJMHGciovZWKtdnneo2bWd+67SAOVptnMVkDMxJx6dK6jxXbCSyNxGPmT09K46PfGdwGGPQ10QldHPONmdArCZVRAC7c9e1XtIkMV7JFtwrc596xbG6SIZA+btn1q2nnKIpIpOA2XFbxs42OWd4yudaOKo6iwMiAngc4q5E4eNWHQjNY1/cA3DOxwqnFc8tEXPVWI7xt0JHmqmeM55/CtDTYmW3Ad2lj7FjkisuazW4zOUIZSMZ6YrWjYpOqRj5AnJ9TUKPNEuEFBEdvO4lZGbCRsQfp2pY9RWKcQyDnsexpt7d21tuaZWX1ZetYtxYylVu3lCQs3yA9hQlZ6m19NDUv7uQXPmZwgXCp3JqppTGTU1R0DSNyD6AVBHdEajicKQF+TA4+tamlxmaV5rYInONzjPHtXUpqK5EjLkcpXZ0m3yoGY9CKitlCxqoJBPtVXzr6bEbyxDB4wvWmSSaiGCLcQr/wDrWTdjeMPM0nXdGQ3Y9TUF2xzhfukcYPWohFf7SxMBPTJzWdcT3VvcxxsYzn0HQUrW2Dk6tlLxXbyDTCWYEEjpWBoIWS/SC4+dQCcCup8QxrJpyvjjPI9a5zSUWPVwVAVRGTxWsXcxkktTrtIhgiMwQYXPer5ARCzfdHPFYY1D7IPkiMjHsKkM+q3UfypFEp6DOTW2xlBNyv0Lr3zHiFMe5qlPNuz5svzEcDNRpp97I2Li9CL6RrzViSxtrW2ZkjLP/fY5NZzvys9FVaUVaCOeki2lmDkEc5q1Y6vPAq7z5kZ702ZBk+9QFABgDArg33Mjo0e1vgHU7HI+lMu9Et57QtNzIOjKKy5FMaoVyDtFWLXWHhGyfJX1rNXTui9zM/sx7YSmImQMMAdxWYUZZtrKQR613C/Zb5dyMA3qKx/EUHkxxHC/M3Uda0hNuVmTNK2hizfKka+2agNS3Bw4HoBUNdJziGmEU8000ANpaKKYBRRRQAlFFJQAue1FJS0ALRSUtAC0tJS0gCiiigAooooAKKKKAEoopaAEqKY9KlqGY8/hTAbbjcx9+K9YsIvJsbeLH3YwMD6V5bYRGWVEHV2A/WvTJ7J0WM20rgqoGCaCWrl3yD/AH0P401kKNgkH6VTgvInHzSID7mpxNCeksf/AH0K536G5JS5pgljPSRP++hTgQe4NKzHcXNGaMUYNFguJmnKjOMgZpOPUfnSZH94fnTAl8iT+7+tHkSf3f1qLzP9v9aPMH98fnT0FqS+RJ/d/WnCB/QfnUHmL3kX/vql86MdZV/76padg1LSxECneWaqi5gA5njH/AhSm9th1uYh/wADFWrdiXcslSB2plVTqViv3ryEf8DFRtrOmL1vYf8AvqmBfxRisxvEOkr1vY/wzUD+KtIT/l5LfRDSsFzaxTgE7mudbxjpn8CzyfRKifxjDj93YXDfUgVSi+wm0dRlF6CkMh7CuMm8Z3A/1enoP96Ss+bxnqbEhUhj+i5p2kK6PQGZj3NQPx14rzqTxHq8/H2mT6IMVFnVrs/8vEn1JxUODfUpSsd/PqFnbAma5iXHbdzWXc+LNPiyIhJMfYYFc1D4d1Cdt0gSPPdm5qxdeH7ews3uLy5ZyBgKgxk01TQudlmTxTfXTEWkUcKDq7c4rFu79Hmaad5LqX+8ThR9Kryzu0SwgkRL/DVWTLssa9ScVuopbGbk2d/ol6b/AE2OYx+X/Dj6VfzVewtxa2MMKjGxQKnrMoCeDXD6T+88UFv9tjXbOcRsfY1xXhv5/EDN/vGmhHX3C5FZNzF1NbUoyKz7hMipGY7cViao+652+grenXaxrmbks9w7EEZPGRVREx1v92X/AHKmF1/o/l7P4cZzUMIxFMSMfLiogx2iq3AMbhinuwKqAuMD86YDjmjOarqIswTxRx4cHPqKR+bVCO7mqpPNWXIFnF65NT1GMiOJV+taoj4z2rKhRpJFx61pFmACnmlIaQjtgMOn1qruxjccsTUjPljgYX0NQu4QnPNSMZLIG3D+dRIAqnd35BpWy7bVH/16aowOaoQ7cMDj5s4z6CgZY+pqPbtYc1Oi5cY6UAg2lRzjPYCrVpC0+dgw3T8agZGPuB6Vt6Tb+VEW2FnbnFZyehpGOpPZxLBbqkiDcByCO9XtORkjMoGPMOQO2KpW9nLeSb5ZQqA52KcAe1bsKoqheAPbpWEjeI0OwoMjVLKVH3ajQKTzWbLI7k+bayIwypUjFcCzBFaPnIb8q9GkiVoyFrzy+TytSnQ8AOa3o9jCqPtpI4ZAZEJYjtW1aXKPGqfdYjoax7d413MyknHGeasxCEgPM5QKc4H3mrrg7M46kbo6vT5T9kKt1Q4rD1OUJcLuBYb8n0qfTrgyxSMibIxwB1JpsqeZnIB+tRK3MON7GjLIkNss2f3MnDjrj3qHekDLNBKHR+CN2azRJPbjapyvoelQ/bxAGzbhST91eh+tZWfQ2TVtTYlVZlkmddxK9OtZ2nX0hha3nt2lgJOWbkCqn9syMhVhgn04xU9veJ5AJYBE6c9TUzjNfEi1yvYJrOF5jHFE6Kxyrbjx610umRNBZ7ETAAwM96z7G2kuLPzui9ia1PMlUIgxtA/OtYbalTtFWRAsri9GRwmcCtKPbJ82NxHWs8sAZHVVLdsdTTI7loZGw4+lEtdTNK12a/nOSVCkKOh7Gs6dFWQO7bmNRHU125STac4O4Ypz3AuCJI/njIwQvUGqWiJ1ZX1m6A0qRWXBUjHHUVg2jLDiR+Hl+79BWtrrBdKKDJDMOvXrWJrqyx3Vso+UiIY9BTj3Jn0izdtEVpA55OOK1UZn46L7dTWFplwJIU55xg1sxS/KD2rVAW41VRwMVBqHzQhfenpJkU4pvIz0qamsWVHRmUbWJ+eapXFlKuGQMBnoRW1OriSMImfm5+lSSAFcSABR0x1NYxgrWJlzN6GZNbySKuyNmIHaqr2Nyc/6PIfwrqIY2QFY1+bbuXHes7U7jUmRgkjEY5VPlNZqjbc1c2YttFNBKWG5ABUGqXkl00Mcn8FW7eMgszMxJHQnNZl2f9Mx2FRFLnKb90r3JzM1Q05zlmPqabW5iFJRQaYCUlLSGgApKKKAEoopQrHtQAlLS7cd6NpFABQKKKAFoopaACiiigAooopAFFFJQAUUUUAFV5jyasHpVWQ5poDW8OQ+bq1onbfn8q9OzXAeDYt+so2OI4ya76kxHAyAkkkkVnzb7Ubynm5PTPFWYLlmyrjPPeq90ux8rkD0PIPtRFlyRCdbulXbDHBEPUJk/mahbVNQk63co+hxUEygSHAwDzTa2SMiY3l4et3P/wB/DSi+vV6Xk4/7aGoaKdgLC6rfoc/aXb/eOaeNVlk4mLD/AGkJGKpkUxhSYzRQ30oyiTOD3ANOEGpHpBcH8DXQ+FpfN01RnlDtrcFRYZwotNTPS2n/ACNL9h1Q/wDLtN+Nd4KGQMOeaVgOD/s3Uz/y7yfnThpGqP8A8u7fiwrtHtY27EVGbJc8Mw/GiwHIjQtUP/LID6uKVvD2pAZKxj/gVdYLPH/LRvzoki2J98/jQBxUulT27K1zKqp32nnFMluLRHIs7b5R/FM24mpNZvDc3TBT8gOBWeK0JJzd3DcB9g9FGKjLOx+Z2P1NIKcBQBFIMLWrokMckDNIgYhsAmsq4PQVsaLxZfVjUS2GjdtlRR8qKPoKvxHiqFsAR9/H4Vciz/eFQUW0PFcj4l1H7XfC3jb91D192roNTvDY6fLMWXcBhee9cKgY5kfJ3nr6mqiuomOb7uak0aH7VrMCdQG3H8KBbzSqQsZA7luAK1fCNoyahPMy7hGuAR05qmxHXmkpCx/umk3+x/KsyhLg4t5D/sn+Vcd4SG7V5G/2T/Ouj1x5v7Kn+zbvMx2HOO9c74P3jUJS33dnJIprYR2Lc1UmXg1byMdarSlSeoqRlUaabm3nmMywxxDLMRmufeyt9+Va4kTsSwFaOuyutjsSRgjP8yjo1RBcRJ/uimBnS2cJQjfPk+uDVM6fHvISc8f3lraK8VRbi6f6Ci4FRrCIcfakDehXFC6f/wBNomHrk024+a5z7AVZiGAR707sCq+my7jteMj2apBYTPGqHYQvo4q4oBOCB+VTLGn90UXYFeDS5nYCJSWH8IcGmTq0IKjh885q+qhSCp2sO44NRakpuGEzNkngn3qRoyyDkknJ9KimOAScZPQU+T5B8vWoWQ53PkVSAYpK8mlZiccYHXAqMkk1IBu9aZIcM+e1W7aLJOaq4+UDHQ1fsT+8w3TvUy2NILUv29vuTAjxz1rUgdLdCXYDHenWkSSx5FJNpzSc7se47VzXudFrFe6uLWOYTSDZJ15baW+opsepCb/VMVP1qC80wSBE2lNvV0wS31q7baYjNuTcoAxtq2lYSbuXrZ3kjBbr3qG7vRbHGMtWjaQBE2HtWVe2iG8keRsY+7k96ySuy3LQltL2WYjMij2HWuV1ll/tef6jNWVivzNlpmJDcDdnArKkcyXDuxySSSTW8I2ZzzldFmNT5YOOPSmTMfNU7s9goqzaKzxqi8AHJqO4jH9rQJ6kVqmZNHR2kJi09Rtwx5NATjmtTyQI1GO1VpYcdBUvUSVim8WaoXsAUBsVqkYprIrfeGaTBq5iy2CyIG24JHaqEthIn3cMK6cxjtVeSEelWpNBYq2GrTxsY7g7ItuNo6GrP9svEojxn0J5/CqF5CFjJqrGhPvSeppra7Ns6mWywUK/qtV/tsgkGOATz71nMGUZpUL+ppCuXriV5Ixu+UZzmnW73IIaB8DPU9Kz5JJBEcsTimRTytCAGIX0pga+p3fmtFE2P9Yp69RUHimTN7D8mweXWZuY3UWSWO4fzrV8Qp5l4nsgqvsmcviRV0h5DK2wrgcnJrchlcnkfKf0rmUj2NuUlT6itDTdTlFytrJb+czn5W9qqD6Fux0sIO7LSbm9BV3dEigyuFHpnk1TMiwrnADY7VmTXLbwxOSTyaVSdkJK50qTI6lHXb/dx6VJBHDNAXwjAcYY81Tt5FljR1weO5qMQTRMSjNJET0ToKxemtwi1csWl3K10kRTZGjFeBn6ZNX5X2QyvtVGXOSeR9aht4ZYiXQsS4z8+Ko6jumBQ5QngkGlJynomXoilM6yMXVQM/rXNXjA3sp7ZrpJlMCqjMGIXqBXLTtullb1JqYfGxy+FEBpKWkrYzCkpaSmAGkPFT21u0z85CDqanZLiPLQ2aqg/jZQ36mpuOxRUb2wCKnWA4DfLt9Sau22pY4nijZe5aNcfyrQt7vTLk820LHp1IP+FJyKsVLawZlBVopPYY/lV2JEi+/Ch9cDH6VPJY20ozbxbfbOD+BqlO11bnK/vAvZuGFRe47Fg29tcZwVJ9MVWuNGRhmNxn0HFRrdRTdF2SDseD/9epI7xlYK2QfWi7QWM+TSpowWP3fU1Wkt3j+9jHqK6QuQud3ztyMdh71GLdJ8hsYPfqKfOHKc3jFFX7yzEZZoyCo7e3tVA1oncjYKKKKBBRRRQAUUUlAC0UUUANY4U1VPLqKsy8JUCDM1NAdl4Gh/e3U3oAorrWOEY+grA8GQ+Xpckn/PST+Vbdy2IGPtik9APP4Iyxz+lOmGY2U9uaktoisi+9WJrfdLtQb2YcAdzUX1NOhzlz/rT7Coa6KHwrdyfvLua2t8n7kkmG/Kmv4bDORDe2hA9ZCP6V0powMDNISBWxJ4du0dV3253HA/ejBrS1WW18N6fHp9vDFLfSrumldQ23PYUNgcrmmmr1vpd7e2b3dtB5kaHDbWGR+FUtjMwRVJYnAXHOaNwOl8Fy5+0RH2auqFcrpFq2iSGSd900i4MS/w/U+tan9rSHpEo+pp8jepqqcmbFLmsf8AtaUdYkP50v8AbD/88V/Oj2ch+ykVvFD3aiHyi4hxyU9a0NDe7fS0Nwrbs8FhyRVWXVpnGEVUH0zVV7q4f70zn8a05Hy2GqLOhy3esvxBd/ZdPYA/PJ8q1TS6uEPErfiaZeqmohRdMwKdGXt+FR7Ibovocqxy1KK1m0RMnZc8f7SUJometyg/4CaOVmXs5LoZQp61uReHUdM/boVPoQc1SurS1smKXFxIJB1UJUvTclxaMeZsua07KS4hs02KpXrzWfdwGBlwwZHGVb2rQt9Ut4beOJ0YlRjIqWMtxapcoeYkNXodZf8AiiX86yDqVmx/1bU4X9pj7kg+mKmwDtf1Nr1o4Qu1U5IB6mk0+7XTNOku02m5lzGgdcgL3NZcr+ZI7joTxUuofIIIB/AmT9TVbaCG/ap522s/3jjiuz8NwCGzcju2PyrjLBN90novzGus0rWdPhsUjkuFV+SQaljNw0gNURrOnN0u4/zqRNQs2+7cxH/gVSBYnbEDnPasbw8B59yysCCR2xWjcXUJtpNsyHjswNZ/h5lJuG3KSW6jigZuO3FQPyOg/KpGOaYw+U0Ac94gI+yp6l6kK/uE4H3RVfxC37uFfUk1d2/6On+6KAKbLVCRR9okPpitKTAyay5WzG7d3bAoAohg8zN74q7GmBz1qtbRq9y5HKpWgBk0AKicg1MBjvSIMD1p680ALj3qvqBxagKScdQKsjpVe8G2McMoPPPekNGMykruGSfQ1C7FuvH0qy+VJ6kdarNtLHPWqQMYSQMYxUiKdpweaHI35PJ9aaMnkUxFiNQI92QTmrtonyhqoozAA4GK1bTmMHtWU2bU0a+mgxpzWvGQy81lW4woq9FJtFcz3OixbFujdqUhYxtAAFQfaMD5Rkmq73IhkZrkMR22jNNBymjFjdUN7bB5M9CR+dQWmqWkzER7gf7rrg1PcXiPggYIoaCxU+yJCrueODXB8PMcHIBP867nV7kRaXPJ324/OuEQFGyOtbUdmznq72NS2mEe3n5M7TxRPsOs2zA5G4c1HZO8soVsN3wOK2rXTre8uVknEg2HjHBBrXqZM6LHFRSJkVNsXAxK/wCIFNKf7efwpCKbxVA0ZHatBlqNo80AUcVFIlXWjxULpQBjahwqj1NQQoKm1HmdVp8EXANI0lpFIr3CYMajqTT1ip1wNt5COxBqx5XFMzKUsX7o/Sq1qn7r8a0LhMRN9KrWa5g/GgtL3RIY1F3EzcAMOavasVlvmZDlcDBrNeVvtixBePWrZqr6WM7a3ISmK09LgEKG4ZcueFHeqBHNTtcSEIFYrtGODSTGWdUuza2x2q0k7DJH92q8WTaRs4wxXJzVO8kKxlmbLMQMnvWpLDL5SqoyQo4rOo7mlON2WtPZxHtz8vpW5pU4VjC54bp9aw7CGWNCXIKn7pFXFbY4I61zvRmLjytoZdW99aarL5Qne3cblK8gHuKtC5nkXy5Yc56MV5FV5bi4TlGOP94irFtHezwiUTBR6EkkVcZt6JCSsMitXuXk3sVSNTk1xsn8ZHTNd/dsbPSrgg7mEZLN6nFefN/qh7mtqcbas1buR0UUlaEhVmztvtD5Y4QcmqwrSiHl2pCcFl61MmNFqO8WEiG2iTPcntWtY39yq4cQsvsM1y0PkhiJFJYnqWwK1LdY4sHY0Z/vI2azaNDRvbKw1E5kjNvL/fj+6fqK56+0WWyYM2Wj/hkTofxroFR3w+8yKOhHDVbjSSOAlV8yBvvIaXM0Fkcjb3VzatlJCV9Ca27HUoL5hb3Q2yHgHoakfSba6DSW2UI+8h7Vl3OntbyYcYweGHUe/wBKG0wVyTUtKkt5+RlG5WQUkI2lY7jkHhZMd/etvTrk3cH2S8GZFGVfs1NmskXdDIPlalcZRCmJ9svH8jTpG8o+YhyOlOZGhxaXB3gf6qT+h96rOX2lMj2oBjoJI5gVkXjoR6VkXKeW5+XK+tSTSPywOKS5LMqSqcBlrSJDKpwelJSk57AfQUlWQFFFFABRRRQAUUUUwI5TwKig5kJp8x5pLZc59zigD0rw9F5Oi2ynjK7vzq1fNiD6mlsoxFZwoONqAfpUGqPtiA9s1nP4So7nLRgKyt2Aq1GzpLC4j35kCkegPf2qCGFp5QqcqvX0q+Zo7QY3Lv4VU7knvUx1Zo9EZdx4cmubiSZL0qGY4U5OOfWoX8N6nj5b6NvqSK6aABYVXcpYDnnvUuMDNdBgcfdafNFJEL8KWUYV85U+3sax78SPqDrsOWOFHXP0rvbhPtkLxeWCh4y9c9faPc2wDR/v0HIGPmFAFGLTtWtQrwQThh1CmtuKFLGIXskW2+mHAb+D1P1qHTdchgi8mZXVv7xOR+NXplj1BRL5wyBgFTkGtKaV9TSnG71M7JZizHJPJJqZMketWF0kuuRdxr7OjCp7PTpLdwZLq3298Mf8K6G0bSqW2RRIx14pOpwOa2pfsiAmR45T0Cpkmoob6xSQCSAgDofSpv2HGd90RQ2SNGqMn7zq5z932+tJcWUMS7vMK+x5zUs2p21vhbVQVPJ3Ek5qD7dbTyZmiJPba1Z2nua86tsQvbSKM4BHsajKkdQR9a1BJA0e2KXA/uv2qEB1zlI2/lTUn1FzKxRAp6rVs2yykFEEfrk9Kja2eM4yG+hq7iumMC7iAByao+L9hWBOsgwoxWzCEgVZH5duEA5rO1Tw5qd3qEMwQNGOWG4cVlUkktTGpsc5rQEbW8I/gjGaiOl3DIHVNwIzwa3Lvwtqt9qp/dCKLoJHPH6VaTwRewv82pKvtGhP86xTRhZnLf2fcg/6ljTGt5o3CtGwY9Bjk16Bp/hmGP8A4+Z5pz3ydoH5VpS6Pp0y4SEQuowHT7wH1p3FY86i0m/cxsbSYR5BLFcDFQaikv2uRpI2UZwMjtXoctjfxwmLzftMA6Mv3vxFc/dQpFPtlQsp6rRfqCXQ5uGUW8EmOZJBtHsKrVunRoLq7KQO6Meihc5rRg8B3UpBe5WJf9pcn8s0A1Y5A0ZFel2HhDSbMjfG13KOrSnj/vkcVoS2tiP3f2G39MmMfpRcDym1ZlnQoMtngetXdRtL63xNNbzQK3OSCAa2/sCQatKfLZGjGQB0+uO1dPqj2974ZaOYrveMBd/GG7GlcfLpc8wW5nX7s0g+jGrFteXTXEa/aJcFhxuNa8vhC+jUt+5c9QqPgt9M1XhsdOgmUzTXNtcRnJjlQEZ+tAWaJvEJ+aEeik1im/ugMfaHx9a3ddiWXy50mQrgKAOfxrKOjSlQVmiYntzmkhMqtf3TDBmYiozcysoDOSB0qy2j3qsB5Wc8AjvUT2bQ/wDHywiGfu9WP4VWgEcdzLGSUbGfar1rc3DpIzdFXjiq9u6yTrFEgSPqTjLH8avPNbwsnmKWUH15z6fSkAljc3D3LxzbQsaktioX1OWKQqFUgetJKGtriVmB8qXjeO1VLtGSXJ6EZB9aLAaEWryMwDRryatX8mQqY5xnNYluwEi5Gea3dSwkcbkA8AYqWUjJkZh9ahP38t1qR3Z2HpTWUgjLfKaYEbKQc4x6U+M7eq/nTgeQufwpHXbnJzjpQBKnPTitK1GYsr+VZNsC78njNakGVbjIU9azma0zdth+6FSBsH2qvbSjGOtS53A469K5rHQTwSqZCeOKnl8uRcl1B+tYcukBpvOSaRXPXDcGpore7icGZYJkJ5/gP4dq0URXZOLKR5sq6qnqCKs3AEMKKuOv51RnRjEwhgWOTtmTd+gqOO0khVXlmLN/EOw+lKSsCdyn4juyLVIAfvtk/QVgqR2Jzip9UuVurtmByi/KtV0GMGuiEbROWcuaRo6eYkG5m2sOa6HT5FlfdzhAAfm71zFmP3jLwHbuewq/bXLrgq20jj6ihisdihyKdXLS+Ibq1OPKjce+aavi+UfetEP0anYk6oimkVzq+L0/itD+DU8eLbU/et5R9CDRZgbTiq0owDWd/wAJRYseY5R+FMk8Q2Lrx5gPutKzAp3J33je1XrdflX6VmC5tfMZ5mwG5GOatw6nZLx5wA+lKzuaVN0hZV8zU0HaNM1cC9az0vbU3kj+cu0qBzVtbu2I4nj/AO+qZmFyn7pv92qNgv8Ao5+pq9NNE6MqSoSRx8wqtZxmKDa7LnOeDmg0TXK0VYrSRbtpXxjtirYXNPOPUUAUGZFso21LtpDQBF5SyModQRnoauByknOcDoR2qGEZlX61PKvzGsaj1NqZfgmDDkjFTYwazBL5DJ8u5ccqe9aMU0Vwu6I8encVnLXUmrq7izdqm0ueRbto8Hy9uc571BMfmxUentt1Bm2EfLjdu6/hSp/EYl/xJKqaLP2LYX9a4WQ4VR7V03ie4BskiDZJfOK5iT71diKG0lFFMBVrRiYLbhGbJHQVRj+XLVe0eA3upIjfdX5jUMuKBtOeQhtvHWmSpNbH5c/QGuyMCleABWbd6aJGyDipuacplWGo7WxMhz6g4at23kEuHif6lThh+HQ1hT2xgO2VdyeoPIqeyZlY/Z5MsO38X4jvUMVjdltWbEyt5cq9JFHB9mFMuEE9qzmL97F/rIx6eo9qLbV/4JlCPjBI6H8OoqQzLFIJI+AO3b6fSpAynKqiSIcMhyMdxVx5PtUGUb94oyp/vD0qpexrBP5Yz5M3KH0PpVazmdGMJOGByp96Bk91J9osvNXlk4celUA4lTPQ96vdZmcdJBiRfT3FZMha2lOegO1h/WqTuFiOcEs69yNw/rRAPMsGXuhp198rRSr0DDP0NOt/3bTL2600yTPI/Ckp8q7XK+lMrZGYUUUUCCiiigAooopgV5jyansF/exDBOXHA6nmqspzmtfQITLqton+2G/KgD0SGVHUBeDj7p4IrO1l8AjPQYrUdVl++ob9D+dYWr4MoRScbscnNZVNrFw3M5tQijhEdty2OvpVUKbrWrV41L7VJyBySPesOCRkbqea6bwvcQQTKedw4ye2fSqty6j5ubQyJtO1Myu76K+WJOVJz+hqAx38XK6fdxkdwzmvUhIzLkNkHvTBCp6nAqfaPoJQ7nmK3eo9Cl8AOu1WzUv9o3aMFL6iueMMCf5ivUV2IMIQKXK5znPua2TIZwWnaB/aTGW43Rx+uMMasXehRaVCTDKzo7dG6j8a7Ybc9qzNeAk02RQo3DnjtUxvGV7msJa7HFGWeMYSeRfoxoW8uc83D/jzRJyTUBGK7Lm7LYurjH30f/eQH+lNabd963i+oyP61XBxTw9Umh6Cnyz1gP4OaQbAciEj/gZpwYU4EHvVDsg85j/Dz7sacJZP8saQU4UDsh0c7g8rn6kmrMN1MqlUYhW6gE1WVasRLgZpMlpGvo0AM4dlGQM9K3sH0rL0FQwkdmxjArcXaBxj864asXKRzzlqVuaMbyF71aOO9RkoOazULdSea5DMpUbVU474qjOjhwFJyR0AzWmwDEFeTTSAjbure1aEFK3sLlcP9oKZ/hxTr7S7S+2rdqXK9Cp2n8SKmkknfhSFH0ot0kBzLIT7Ci6Cw23sbezAS1gSFP8AYHP4nrT5JNnyr19atcMMdKhVQpO5c0wGRIcZOee9Zvnv9sNsnzMDk+ij3rUmLbkRcgd8U0WyI7SIvzN94+vpQBQk022R2eYO7SckluTUN5olve24RbqWPHKqDkflV++BIR1kRc5UljiqsJlV0fgqh3Mw5BFFh81hsTZURPdGQqNvKgH+VZmr6TLePGFYuueWIGQKj85/OZyOGYkEVr20rvCG2k+9Jiuc2fDEvlcOkUTHoRkr74/wpG8O3UFz+5uftD4wYx91fck9K69XWUqpXORyDS3FrMsIFiyIR1Ujg/jWb5lsUuVnHzaNrEsqgEQg/KG3cCorjwXeSKoDoSOWbdkk11iR3aPueAu3q0gA/AAVL5k4+9bcf7MgP+FR7SRXKjhx4bvrCRVjtAzSfKH8wZPt7VVl0DULm8Motm2DnYCCcjtXeXMuQD9nlcjgpt6/Q1VtWa2TyDGsEZJJds7jnt0/rTVR2DkRxdxpOsfaHlWwmaNwAw25DVDd6fqDwqhsZwEG7LIRtHvXe6hqHlxrHbyAEjll5wKzdR1hxYlGIJcbcEZJ9TVQqXepp9Vm43icNHaMrBmdRjniuinWO+tIXYmNVGMetZ7TBABHGBjuRU67/wB2HJ29fpTdS3Q2hg7vVlC7iSKQrEGx6mqU33gfStO+YO/DB/p2rMc4J9KqLbV2c9aKhNxQ9PLbBBOe4psp4xQkZC7wcCmOxY8mmZj7dgrVuQrlOlYcAG8ZroLXHlis6hpTHxMY29quRtnp3quUz0p6lkwRWLNi6QQvqDUYu5LfKgZX0IzToblcc/iKnFzFjnApK6LRXW7ll+VIsE99uMVmeIbpre3FujYdx8x9BWw93Gv3ecVyOpSPcXUkjNyx4+laU1zS1MqsrIzfpUqsCAMY96jOd3NSRDcSMZ9K6DlLEBG18vtOOvrVuKOUcKoJ7VSjJjJwehq6J3t5gwGDgHkVPK3saRlFbkl1pOoPEHS3aTjkLjP5VkSRvE5SWNo2HZ1INdjpmsC6kETptcjqDxTtXjmu9sfk+bCB+Of5043TszWdKMo88DiqStObTNrHywxHoTyKgNi4/gkH4Vb0OUp001Za2Ydm/wC+aieFl7H8qQEVFKQR2o5oASiikoAMUuT6n86SigBwdx0dh+NKJpR0lcfjTKKAJRd3A6TSfnTvt11/z3aoKSgDZ0S5uLi/VHcsoBOK32HPSuf8Nrm7kb0SugZsEVyVviOin8IT25miJj4dex6GqlhNLFJIWXay8EVouSqMVODUFwxeMFlUN6gcmt24Ol5mVpc9nsWUkaZTIQAPalgAWViOuKzdzdASBWhYR7WZTktjrXNBe8NwtqUNfmV/IjA+YZJNYjn5jWlrX/H8F9BWYeprqIEpRz1pKXtTAeMnNa3hUH+0LgntH/WspcEc8H1rc8MR4urlj/dAqGaQ3OjBoYcUnQ0vUVJuZ97AJFPFYs1u8f3QDjkA8EfQ9q6ZlzwapXdsHQripE0c+b9iPLlZuOnmrux+PWp7LUXH7l8EDoQ2ePSq1/bMM55+tZRkeOQdQV6GqsmjJ3R11032ixaPPK/MprLeYvGlxjDqcMR6+tS2FzuQDvjj3qsfluZoDwr9PeoS6FGjHL9ohEyHDKear3yiR0lUfLMNpHowqnp1wYbryycK/wApB7Gr5jL+bD03fMn+8KWzHujOOZbKWI/eQHFSwHeVf+/Hz+VI+FuAQMLIM/4062G2JRjldy1RLK0yZUN3HBqvjFXXHyHPGefxqmeOMc961jsZMSiiimIKKKWgYlI3CmnUyThDQIrNyyium8IRb9W39o4ya5pRmUCuz8Fxf8fMv0WmB1XQVz14d98g9ya3pW2xOfaufA8y+Oc4Udqynq0i47NnF4BAqa2uWtpAUY7s9Kq7myB2qUqDjHStiDvNA1uK5jEMjhWHZjW8GDDIII9q8lSVkcdcjoa7Hw3rsYRbS5IBJ+V+xrGcOqNIyvudQaSn8HpTZHjjAMjqoPAJNZGlwpsyebBIh/iUinIySLuRgw9RRJwOKewHBzLscr6HFV261oa3DNHdO0UDNGTnIGcVjvNj7ysPqK74VE1uXcmzS5xVT7Ug6nFH2uM/xVfMhXLe6lDVTF1Gf4xThcof4h+dPmQ7lwSGnCU1UWVD/GKcJhnrTUguzQjkBxVoHgVmxSqe9aNsplwQCVHenKSSuHMbWmELbcjqc1cIjfjb17CqVqhWPGDirlodtwpK7h6V51+ZmctNSzFD5XQnJHTJNWMYX5utSrIhHynj6VWnuGRiojGPrWvIzLmJATj/AAp0bk8YzVdLpgf9Vk+xqdJN+flZD7ilyyQNolxx0pNuKj3qDgSc+5pVlOeeRRcVh3mAdjTgcnpTN+eh/OnbgTgGi4WA+uKazZHy0shOPSolU5yRx0x3ouFiF7OGVQkzFxu34PAqvqMkENuAjkMw4jB6irc+URmTaxAyFPWsj7dKS7rEjXA6oy4fHt6072CxRXTJ55g7s0SnoOpx7Ctu2sPLRRHJIAO5OQaaxF5JHKG6L1Q42n371Yed408tgszEZ4YLge+ae4iuDKkoVY8OTtUkfrVxElg+YzPKn8W4DI9xiq0mpQuAWVvPj+by0IYn8elRGyk1JjJdXh8g9LeFto/4EeppAX5tSsoXCSXCbiM4Byf0psdzb3ADQSxyA9MN/SnWkUcUCoqIoX5cADtTL6xtL5QJYwWH3XThgfYik1ca0HkVVv7gWkG7ALNwo96fCzwSLbXL/MR+7kP8Y9D71matJuvdmciJcfiaz9lzNI1jNLV9Ck6bYnlkO5yM/SsTVJAFjA78mtG9udkDDOWbgVi6i26RP92t6tNU0kjfC1pVOZyKudzKPU1pA46delZsIzMn1rTA5rkmejSGiFW6jOetYV7HsmYLyoPFdKMJbu59Kx7233Q7uh5Nd0Ifu0eHXnetIzCzFR6UnWlaQhNh6U+JS/AGWrMNwi3BTkcVt6c2YxmqS2pEeSMmrVgex4I4qasWkVSlqaYFKRxxSDkClJ4rmOgiIPU02NHduWOKlxu4qUYjXigZU1GTyLRgvDHgVl3lttjIzyoGfyqzcubrUoov4QelSXab/tGPu7sV2YeHunHiJe8kc9JxgD86WIsDx1PpU13HsbgcVDAp85MnHzCqlGzsQnpc19PsHZdzLz1waZqytFdqrBfug11EduFUcfSsDxQNt/Ecf8s/61q4JI5oVXKdilpbYvo+e9dRHK3941yunf8AH7EfeukibnPauSrue5gvgYy7t2ufNdTiSPpjvVG0keZypXIxkn0rUhkBDMOQxrPslMepTw5+X7wFEXdWZGLpqNpomMOf4aabVWGNtX9gNKEp3OEym05T/CKiOnJ/d/StrYKaUouBiNpif3BUTaYg/gFb2z8qQx+1FwOfOmL/AHajbTQD92uiMdNaMelFwOf/ALNX0NJ/ZoPqK6DYuOlMZFHancDnm0wjoTUTWDDua6BgKhdQaLgRaBbmLz2PfArYC7pFHvVfTox5TH1Na2meXHfRmVVZTxz0Fcs9Zm8dIiNFlTVG9XYVArsLmzi2lljXB6gVympoq3TJ2FXKPLGxEXdlFMFgPere94pdynBq3BFHJCgXaHA9OtV51dGIeMg/SocWtS+ZPQw9Sl86+d8YwMYqhVi4OZpW6cmq1dK2MQpwPGD0pArHopNPVRnD8n0H9aYh0aAkEH8MVq6bdy2EhbYZI2GXCj5h71TAVYxuBAPvircFx9kljl2N6HYMnHpUNlxOmgnSeNZI23Ke9P8AMVc5IH41m6ZeQ3F1LFCrDjcflwM1FfWkLyEu7c9RmkbX0NX7RGf41/OlKq44IP41ixaTaEFgGz7NT/sqW7Ao0i49GpNIabH6haCRW4zXK31s8Tnr+NdaHkkGPO3fUVWurMzIdygkdKS0Bq5z+l3AVtpOCOlW9Q+VlnA6fex/Oq9zY+SxlQEEdRUlvcLJH5bNlcYDdcexoe90Z7bla74dZk/iwc+9bJm3wx3CHGAG/wAax3T908B4ZOVFW9IbzLBoycbWx+dKS0Gia/UZLKOFbII9DzTUBCsR0PNDvnyd3G9Ch+oNPjU+UfpipERGF3X5Rx71UeCTP3DnocVcEvlMTnHOOacs0aMGKDnuK3itDJszTG46ow/Ck2t/dP5VpyXqDp8zenpVd9Q2KWwC54A7fWrsTcq7G/un8qTB9D+VSSX8jAIrYToTjk0C7lZgM8DtilYdyOo5j8op73f70gBCAeuKR5YpFBkQLu6Fe1FguV4eZSa77whHt0ov/fkJrh44Nm5lYMp7ivQ/D0flaPbr0JXd+dAi5eNtt2rjNVv5rSTzIH2sWx9QK63U32wAepriNVt3uNpjdcrklSccVlvUNFpAyZBg9KRHKnrxVmRRg81TKnNbGZJI3QgcURSMjd8e1CHIwad8oHpQB2nhvXt0f2a5JZhxGe59q2NQikv7Uwi3kXnKvvA2n1715rHIyuCPlA6Gu38O68s6LbTtmQcBz3rGcbao1i76Gpo1g9hC6yTNKXOcmr5HFORg3TBpSBWLuy9im8KOeVqF7CFuqA/hV8oKTZU6l3MxtJtWHMaflUTaHZt/yxT8q2NlJto1C6MRvD1mf+WKflUZ8NWR/wCWKflW/so2UczDQ5//AIRmx/590o/4RqxH/Luv5mug20m00+Z9w0M2x8M2UI3tAm49zztFaiWMa4CrtRfSk2ml5A4yK3VbQycG3uSi2VeQfwqC9c2dq0qnDnhacXcfxN+dZGqXDSyiMsSFq4zUmRKLREt/c8lmU5PpTn1CY9dv5VToJrS7ILP2+Uddp/CpYtXmiOdin2yRWeaaTRcDUfWGdsyW8bfjSDVo/wDn1x/uuRWUTTaQG0NZjH/LGUfSSlGtRj+Cb/voVh5ozQFzbbXl/uSH6tSDWkb75ZfYLmsMmkzRcdze/te1z95wf92mvqOnzKBJ83+8nSsEmmk1DhfUrnaOgUxSIZIQZYRwcZ3p9D3/ABrOnkYS7jdi5RDlUaPcfoV4qzpd9Z2dri6nSNnOVDd60YrmwuWxBcQsx5wrcmocpR0KSUjCmutRljbytPkXd04+XH+6f51Mms3CwML+wbzlwqsykbvc1vmFe4P50eSmc7M/Wl7ZlKCRm28LXEaPJalUIyVJwxPuauXd+dOtA/lbeypGuc/jVsYAwBWZqRku0McAG1T/AKztn0HrQqzFyIzn1STVI2RhKJEO5Avb3phdvLd3JLHkk1n2xltNTeM5VnHzZ9Klv5iIHC/xHFdlBc8rmVW8adu/6GdcTea7H+HoKrXJJdfTaKUttBycAc1F5vnQpJjsRWmLtZGmAfvNBbc3IPYCtNR8vuaz7Nd0xPtWmgzXlVNz3KWkbizr+5VKr3aDhD/dq867nUVTu+Z2/KvbpR6Hy9SV5NnOXcflvirtjHkZxzjNQ6iv71fpV6wA3RjswxXFXXLKyPQwa5nqXvLzHx6VTQFLhgOM8itOFflKnqKhljAuFPY8VU/ep3MOX2dVxJY2zHuFOySacsWOB0NTrFtUVwHYRxIeuKV0wpLDj+dWY8AY9ai1CRYbWQ/xEYFJBa5j6XGZdU3Hnkmrc0eLaU+pJ/WmaIoE8jn+BCatXIxZH3xXqYde6jgxelW3ZHO6hH+5De9UYeJkP+0P51ragP8ARG+orJHB+lOurTM6esT0XHyrj0rmfFa4vID6p/Wultzvgib1QH9KwfFqf8ez/UVpL4TjpaVDCsm2XkRPTdXRSOIrdnz9K520XddRj3rY1BiBFEOnU1wVdz6LB/AyXTHYoyn1zTLiRYNXVmzgx9hmk018SOPbNPZsa5Zse/FTDc0xX8I0oVZ0DDIB9anCHvzU+3tSFTTPLItvtSFeKm2mk2UAVzHRtHepyh9KaVoAhKcVGwqxjmkKBqAKZGOaYcc1caLI6VA9vg5oAoyqR0qu/PFaLwEiqktu3NMC5p6lbZfc1bzgVHaRlbaMe1SuPl/GuJu8jqt7pet9TuLWMo37xe2TyKyryQzXLSEYJ5q7Ko8s5GazZnG881tUd7Iygi9bjCr9KmnuJAh+f5QM80yzVpIAWUgrx9aj1JGjtJX7BatNMlqzOTlbcWPqc1DUkvAFRZrUgduPTpSoxBGOBTKcOAaALknIjGfT8TW1pCA3cWf4VJxWPb/OE9QK2dMyt5H3GCKzZpHc3ILaONpJERQX6mqNzbFpCeorZEf7vA61UlABxUm1jDuPtdtI0kMauhHK5qqLjUbl9kdqqHuWrplQEVJGiqc7RVXJsyjYaY6RjzXLP1NW5LcKOlWjKqioZZQai5SRg6lbgI3GeK4ycMkzFSQc9q7rUvnjb6Vx11ERIwIwc1UGTUVyBLyUMDIdwHQnqK09MYKJWX7rFWFZyW3mcZ/Kr2nxmETI2cAjg052sRG5ZvMiNgoyUk3jFTRNujOOjCoGYySEHoxZDTtPP7soeq8Vm9hhcLtUgkYzzVWQeWoznaeQM9K05bWGZg0rMMdlxzWbexq0pxLGgXgBjzj3raD0MWVXcsTjgVDIxyAamEXzf66I/wDAxTTays2QYyfaQVYiPOWFEkm0N6nipxaTj/lnk+zA1BcW1yzAfZ5MewpgQg/IB681LNwij0phikEmDG4A45U064znkY4oAbHIyNkMRW9pfiO5s9qOfMiHY9q57Iz1p6sMdaAO+l1KLULLzogwUAjB9a5LU3K3RweigVtWCeXocQ/v81z2qH9+7eprCGs2zWWkUTEL9TUEi59qkMg9fwFRSEnnGB71sZERwDSFs0/blc1ASc0AS7uKsW07RMGB2kHqKqp708dcCkykehaNrMDWqCWTDd81rLqNmw4uoj+NeYsxjg61RM7g8Go5ExuTR679st8Z8+P/AL6FPE8TDIkQj/eFePi5k7MfzqRb2dfuyuPoxo9kg52euedH/fX86XzEP8a/nXkq6ndr0uJP++qkXWb1f+Xh/wA6XskP2jPVwyn+IfnS5968rGu3w/5bZ+oFSL4jvl/iU/hS9iHtD1DNGfavMx4mvAecfgSP61Ivim6HZh9JDR7EftD0jNGa87Hiy5HeQfSSpB4vuR/HJ+JB/pS9kw9ojvmPNcNfa28F7LFPCqurEctg0ieMbgdWz9VBqpca1b3cpkuLeF3PUmKrjFxFKSZOPECH/lkv/fynDXoj/wAsv/HxVMXulN9+wgP0BH9aXztFbrYIPpIwq7vsRZFwa3AesT/gRTv7Ztj/AAS/kKpY0Futo4P+zOf6ikMGhn7sVyP+2w/wou+wWXcvf2tan/noP+A0v9p2h/jYfVDWd9k0c97tfpIpo+w6Sf8Al5vF/AH+tLm8h2NEahaH/ltj6qaX7ban/l4X8jWeNL0xvu6ncr9Yv/r0p0ix/h1h/wAYTRzC5TQ+1W7dJ4/zpVng7yxt/wADxWcNGtz93W0H+9GRR/Yi9V1u2P1Bo5kPlNNZrbcCdrDuBKOaSRo2kzFtVewLg1nDQpW+5rFk31bFPXw9eN93ULJv+BilzoOVmwmj2+pwx+d823gFe341pWnhmwtWDeUrnGPnGafolqtlaRxGeJ2HLEOOtbHyt6GsJSbZqkkimbC3H3U2H1Riv8qd9mmHMdzOPqoYfqKuKzKcqePSgMw/5Z4J64JAppR7ibZTS3kkyJ7hnX0xtB/KrQgUIAhGBwAo6U52ZxghQPpTFUKOpP1ovFC1MzWoIo1jOz94W4Yr2+tczfuAgU92rodclzcxpn7qE9fU1y2pPm42joK9DCJNXRhiL6JmbqDhItv8TcVFZNmAp3Vqjv23SgHsOKLD/WOvtmpxLvJm2D0kjUsVwzmr8Y5FVLEffq9GPmH1rzZfHY95aU2TbfmrPuf+Ph61Mc1mXP8Ax8vXvUz5ORjamuJU+lSWbkRIw6qaNWHzR/jUNg330/GuLEr3mehgpWkkdHH94Hs1FzGdm7uDmo7Rt9sp7jirpAki+opUXeLia42HLJVEJFgxZ9ela8Om+bbb2PQcnP8ASsWONvIAHUVeTUZFj8oxyH6Yx+dccbLcUuZ2sQgbHZGOShxkd6zdUk3MqdhzWiwY75W6nk1i3RLSFj9KS3OikrtFrTBstp3/ALxC1Zv+LYD3FUbWUeZa2y9WYyP/AEq9qR/dKPevVobJHk4nWrKRjXq5tH9qx8da3LgZtpB/s1i0sR8SJpbHe6Y2/TbZvWMVl+K1zZwt6Sf0rR0Q50e2P+xVLxQM6YD6SCr+yckdKhz2kpvv19gTWlqA+bd6HFVdBTNxI3otWb1sxu3o9edWfvH02Ej+6uNsVPmFuwGKkmbGsWP+8P50unj/AEcH3NQ3L7dYtCezL/Oin8QsV/BZ1pHJop5HzGkxTPMQwikqTFNxzQA0jimlc1JSYoAiK0m2pcZpCPSgCLZnvTGSp8U0rmgCAoMVE8QI6VZK1G6kA0AixZPG6iJ0UEdDTNQQRFQowetVI5FdiFPzDtV1QLoBZGw4GB71xtNHSmJFMJImOQDjkGsybncSKtmFopiCelVpBlTxmq5rvUSVi9YTO8NuxfIKkYp+tSINHmHAY4H60y22iSFAuMR54qt4gIWwUBs5f8aFByncib1OVm+8Kjp8xy9R12GQtBopygE8mgC9p+d6t2HX6V0Ol7FnDuQC2cZrE06MGRR7ZIFbUVq11OkYbYoG4t6AVlJ6mkdNTba/hiIDOAfrTJnhli3oRn1qq0STxqyqDnvin29ikfLEn27UjoTJImygNDtTnAB+XpUbEYoERM7DvTTISKRzTO9SURyLuBJ5rEvowkhIrdkYBTWDqUnzHNNEMxZZ3huC0bYPQg85rQsHaWFnfGWPasl1MkpbtWzGvkWq+y5q5bGSvcbEchm7CSrduu2aT0PNVbFd9u5P1q7twc46isnuMstH5mOM+wODVW/syAcK0ieufmX396sJyoVu45pRK8TeXLlkP3XPWqV0Jq5zFwjQsc/MvY4H61CZFODx/wB810WoWgdWcAE9+OorAmi8l/uZB6HPFbRdzJqxGHUd1/75pRN6Mo/EimlmPGAB7Cm4z1/lViJxcuOkn/kQ0fapf77/APfeag2r60mBQBY+1Sf3m/Q0v2p/UH6xg1WwPWren6fNfTqIkJUEbmPQUmCOqnJSxt1xyFyQB7elYMsDXq5k8uPnqEIY/nXXBFUhu6jA9q5/WZCb4kntWVLRmtTYx/MK8LgUj/MMk5pAQO1DNx0FamQgwV2jioDkHFSbwD1oY55oGKg4qZFBPAqJOeM1ZhU/U1LKRKYTLaMF+8BkVThiESfMMsOvetS24fbTobR9zYG1TxxRFhJGFEjy3BUBRnpngVo+GYIrnXYYLqBJI3JBDjjNXfsCj+GrOnw/Z76CUDBVwaq5Bn+L7KDT9aaG3hSGMoCFTOKxODXd+L7RZdWDsoIMYxmsH+yoXI+TH0p81gMMAU8Ipra/sGNh8rstMbw/KB8k4P1FWpx6iszMiiiaVFdmCk4JFauvaDHpbW7wyO8M6bgW6g9xVZ9GvE6bGx6Gunlt5tU8FhGTN3ZNnHcj/wDVTvG6sGpxotQf4/0pDaN2ap/JuFHzQSD8KXLDhkcfUVpamxalX7Mf7wH1FL9kk7Mp/GrQkUdePrTt0Z7gU/ZwezFzNFP7HN2AP4037NP/AHf1rRVf7rg1JsP1+hqXQfRlxqQ+0jJaGZF3MhAHeovMPrW7G/lNuZeFBPIzWE4ySR3rJxcdGOTi/hF81vWgSMemT9K0bfRR9l+131wtvEThU6u34dqVZ7G0Ym2geRum52oS7k3M7zXHc1NEt5Kf3cUrfRTVmTU7hj8myP8A3V5/OoHubiT788hH+8aLIROtlqJHKiMf7bhad9lmX/WX1on1lz/KqRG488/WjA9KBl0xqDzqNsfwY/0py2vmcJqFkT2DMVz+YqhimuOKQE0sksEhjcKCPTkH8aBeSjo5H0JqBTlcHnFXdJtYbvUIoZVbyyecHrSsMYuo3CfdmlH0kP8AjUy61fL0vLgf9tTXUt4S0o9FmX/tpWTN4etItfhsWeZYJoiyNkbtw7VOg9SiniLUl6X1x/33Uy+KdVX/AJfJD9cH+lazeC7Q8reXA+qg1G3gmM/d1Bx9Yh/jR7oaj7O8uL6NZ7qTfIwxnAHFUrzDXDirltGLfbCG3CP5c9M1mzN+/dv9o12YVe4Riv4lvQyr8/v8egpdNXMkh7hahnbfKzepq3pcDHzJsfKBtzWFT3mzSi+WUTXsB8r1djHzr9ap6fyjfWrqfeX615j/AIh9C/4bLOOay7vi6atYCsu9X/SGbt6178Gkz5J6mTq3/LP8apW7FbhNoznjHrV7VR8kZ9zVO04vID/00Fc1ZXm0b0pcqTXQ3NPfBdD9RWlD1KnnuKzJkNtfnjAzn8DV8PjY/ocGuaL5JnsVEq9DQu2wXLKasBUA6VR3bJh/tCrHmYHFY1labOWi7wQl4wWEmufuztWP1K5rUv5sxt6AVk3mGuIUzgYANEYtJM6qLWvkGkRltSZ2OSq1o6icov1rTjs9PsIxJ5YUuQpLEkk1beOP5QLdHH0HFdtKooI8uuvaTbRyUvMLhQSdp4HNZkWnX8/+qsrh/pGQK74yNGceWqD1H/6qb5zvn/SAAPUUVKvOyIQ5StpUMttpFvFOhSRRgqeo5ql4m/5BJ/31rWYN5YO7eM5J6VjeJm/4lwX+84rWEuaJyTgo1FYzNBXCTN7gUy7l3Hyh0Byal0r5LGV/VqpL1OetcE9Zn0lDSkkalj/x7L9TVK/ONUh+q/zq/ZDFutZup8ain/Af51VL4iMX/CO5I5NJjinDoPpSYpvc8xbCEUnvTqG+lIBuM0nSn0hFADdvGaTFOxSYoAZ0zxQBn2p/akoAYUphT0qWk296AM25tWDGaHiQfrT7acToHHyuPvD0NXiOKzruF4ZPtEA+b+Jf7wqJw5ioysXmP2hPu5kHFVZInXOUI/CnwTCVBJGcf0q6svnJyPmHWuZrU3uYV1PLFPG8bbWVah1TUBeQQoU2upJb0NSamM3DenSsyb73XPFd8EnSTe5hP4ijIcuabSsck0lIkKlhYqcA9fbNRVu+G9E/tGUzTcW8Z+Yc5b6UAWNHsXwZShVSMAkda0bmXyopEiOCfkz/ADrSudi/LGNqRgAAViXEg8ok9cknFZSLWokV5cQ2haM7hG2CP9n2qxJrUcEO92Zweg8skn8RWfY3SxFhJ9xzyfStEwwjkRgH26GhbHQrNEcWtQ3ONiSqT221c3kio42VBgKB9BSu24cUmAMaiZsCgtjrVaecetIdxlzPhSBXP3szO+1eSTitOUtICF/M1U8uONwQNz+vpTRnJ3Ibe1AK7/WpbyT92QOlWIkJy7fgKp3PzcAdTRuyS3paDySvqhIqzNxFH9OlM08Ykx2CGpZziOMe1Q9wLohGyJgM5HSmum5drJkY/OrtvtnslAO1oxg/0NNt5Fa7Kyr8nr6GrsTcoLEc7dxKN90/0NZeo2xjVm2Z7MuM/jXWSKlxJ5MaLuHVx0P/ANeq1zYb8q45x37ildxYbnAOyhzlePXGKN0XYsPoav6nZC0uGVo2APzKQeo71nEp23fjW6d1czasKQp6SfmKYVPsaTI9Kns4jc3KQqPvHnjtTEXNJ0v7a5eYFYV6n1rqYPKtohFCgVB2FQRxrBEscYwqjtS5NYylc3jGxOZj61h6wf3ytWv1rO1aPdFn0oi7McldEdp4ZnniWW4k8kNyFxk0y/0H7NEz28/m7eoI5re1O4l8lmQ7VA61z9lqEzzusjFkx3qVOT1K9nFIxCMHmpAM9Ka5DTOR0LHFWoB6it2znsOtrclgdtaiW2FyFxRZR1qxxDaDWEpG8YmYkBVwcYq9a3dtPbNHJF5c8RwJFbhx7j1p7oBVHU7UQot1D8p/iA6Gqg7kVFY0FVGAZTnIp6xqPw5qHTmWa1V0GM9R6Gp5QyoSASasyLviNRI9q+Mboqy4rbBzmnFzcPGuybCDHz54+lWAuOBxQAzZSgDvUgU+tOC/jQBDtBFWtJnWzvCkpAhmG1iTwKiKfnUM9u8qBflK9we9AD2iVJWVWDKpwCDwaTy154BNKiMABsRAOy1IEH40XAgNvE4+aND9RTDYWzdYIz+FW9tGyi4FA6TZk8wD8CaYdGsyRhXH0atPaaq6jK1tBlSAzcAntTuwsZ0kdtYStGrMVkTaxY5rD+yJZ3BkZlkjHKY/rS6jOLiQeTISw4JzxVeY7VVM5xWkbvVkvsNuJ3uJS8jE+g9KjpKWmACnCkpRTELS0UCgAxUcnpUpOBUDnJpDEBwDW74atib2KSTglhtWsWFtjbtu72ro/Ds26+DyMECjq3HJqWM7PHrWN4iTypbC+H/LCcKx9m4rVt7mO5LqjAlDg4OQR6iquvQefol0o+8E3D6jmsxl/Hp0prnbGzHsDUGmXH2vTLafPLxjP1qS7JFpKR/dNA1uc2py59zWXcfLMw960x8hJrMuTmV26V6NFcsbHPVlzTbMaX/Wv9TWzpkix6XtI5dzWIzZYmtK0YiyiHuTXMtWy3pY1NPPDj0q6vUfWqFkcTOPUZq+K8uekz6aGsC4BVGdQ00kfqNwq+OlZuokpcJIOoH6V7UleN0fLLSVjK1Rf3K57Nis2I7Zo29GH862dWQNab16ZBrFzgZ9KynLmaZUVZWOq1mAlVmA6cH8ajtn86Ar7YNasqLNZRs33JIxn8RWHAGs754ZDweM1FeGvMjsy2veLpvoXY5C8KMfvKcH61M8oAqo58qSRc8MN4/rSWkv2i7VRyE5NYzjzyRUv3bkhNRO1dp69TWXcSbrhSO2BV/VH3XJx0FZiI80+1Rkk/lTqNSlaJ0UYunTvPqdvfWplsUVuCGU1O8We7HAxjcQKprqdwI0UwxDC8k5P6VmXGs3Lu2HVR22ito0JyPMlUijZ8rHVIx9cn+dKEbp5gA/2VArjtR1a8yqR3DoepKnFRaUJb3VYFmlkkG7cQzE9Kl02pcoOa5eY7K7dj5ccfzEsN2PQVz/AIomzNFAP4RuP410yqOwwK4fVp/tOozSdt2B9BXRy8kbHLCXtZ3Ldt8mmIP75NUe5+tXyMRQxj+FMmqB4Yj3rz27yZ9LFcsIo17T/j2T6Vm6sMXqH2H860bQ/wCjJ9Ko6yuJIm9v61VL4jLFq9JnbLyqn2FKaSE5gjPqo/lTyKuW55MdhtJindeaOakoaRSYp3WkIHegBuO1GKd2xSYoAQ00U+kP6UANIpO1Oxz7UhoAYQajOD1qYgEVE4x0oAzJUazmM0Y/dn76/wBauRyB1WSNsg9DSvhhg81nBjYyfLzAx5H901nOF9S4ysWru0W4iaSPO8dRXPXGVL57V1CPjDocjGc+tcxfvvklbGNzHinSm7co5rqZ/eijFKBkgVqZmloemSaleAYHkpzIxGRiu/CxW1ssUEYjRRhVFZ2lWi6bpscKjDyDfIepJNW55MRhutMRVujhDjqaxrofugK1LrJTJPbNZc3zfLjpWMjWJmyn9ywrb0u8ju7RUYgTIMMPX3rEmGVkHpVYM0Y3oxVgMgg4IpItOx1pVfWoZZFjB5rkv7av0O3zt4/2gDVae+urkkSysVPYcCq5Q50dUspuQWjZSoOCQe9MaAZ5Oax/D0/l3EsDfdbkD3roGUHpzSasNO5SmCqh7Cs+2YzMzYwOxq7qOShjUcniiC2CRYA4HHNJiYzkgqOOOvtVRlzMvoK01i2ws7Z2j1/iNUSoD7hyOtSIsWX/AB8SL22Gpbr5VDYyFTOKisOJ5O5Cc/jVq7i8xWQddoFHUfQqQX84MexCQcnHati3je7QPI3lA9QB1/GoLSx4GODjHStSJCibX57cdK05bmfMWIk8iIR7MxjuvQf4Va3RyJicbl7OP61HbqoHfPtVuOMdduDTsxXMfVdES8tmGdynlXUcqexrgNV06fT7gxypgHoR0PuK9cSFVzglCeoHT8qz9U0m11C3MNwvHUH0PqPSkvdDc8jra0IJADM/3n4H0qHXNHl0m6MTjKHlX7MP8auwwKLWL121cndBFamzkOMqaaaghO1Rg5FSu3pWJsO3YFV7oB4yDT93FRSnIpgxuo6hLJI0EMW5RwSelUlh+z2bhsea/p2qG71G5+0eXsUDOOla7wq8SDbhsZNTaxe5y/lFXq7BExwccVdntFBzToocj5eBWnNoZcupYtFO4AVq7dseKq2sYUZ61aJwtYN6mqRA5BqK5j83S5VHJXmnEZHWrllaZsXGcmTJrWmZ1djI8PSErJFnpzW5sNc5o7GDVfLPc7a6vy+1aGBBsJ7UbPWrASl2GgCv5eKXZg1Pt/GlKUAQCMdcc0vl8VNtxS4z1oGQeXS7MVPgGjaKBEOz2pdlTAUYwaAItlcr4gne+1IWMRxHF98jua69sKpb0Ga4HzpP7ZuXTJ3E5oAtXtnBZ6dHIr4eQ4RB6dyaw5DuY1cu7l5toc5CLtA9Ko9TW1rKxO7CiilAoAKUfTNSR280n3IZG+ik1P8A2ZeBdz27IPV8D+dAirnNFTSW/lf6yWIH0DZ/lTVhlcboopHX1VTigZE54qE1LNHJGf3kbL9RUPekBp6NpM2rPKsDopjAPzd6vpFqGjuUMYG4YaKQApIPY+tXfAa/8fj/AO6K6TU7VLuydHGSg3KfQ1DeozH0GVTdKw43p/nNdC6+YjIejDBrmvDDJJE2F+ZJ+G9iORXUVIzC8LMUtLizf71rOyfh1Fat8cWUv0rMtl+yeKbuP+G7iWUfUcGtDUz/AKDLzg4/rQ3bUqCvJI5yb5XJPQVjXcmIpG9a1b99sO4d+Kx7j5omHtXpR1hdHLJWlZmWa1IsraxL3xmszqfrW55SjAHRVFc1NFVHYntmxcJ/tLWiDWNby7nQj+BtprXU5FeZXVpn0uGlzU0aCcqPpVHUR8yZ6EYq7Ccxr9Krakv7tW9DXtUveivQ+arLlqS9TORVlie3f04rBljaGRo3GCDit3lHDr1FVtWt/NiF1GOg+auRrlbRre6udJpUnn6HBnr5ePyqheW/2pFC8XEf3f8AaHpUvhp9+kKBzsYqah1ZJgha33CYMGTaMkmuuylDU8+E5U6t4lS9lWOyZ5MoyfLg+ppdBBWxed+sjYFbEUpbTZo9ZtRGSnzpwSw7Y9DWdp37qylt9p8sMdhPOPQGuSUVTT1PXp1J4maly6JopXp3TN9cVa0yNYkLkcms+V985HfNaNtGWUbu1Tho3dzfH1LLlXUnuJT5LEd+BWekQ6tzVu8YArGO3JqpLJ5cTP6CvTjornjPVmXeuGunx0HFbPhG28y4muCOEG0fU1z/AFJJ6nmu48N2v2bSIyfvSkuf6VyR96dy6z5YWLeoTi1sZpSfuqcfWuCQb5FB6k11HiufbZxwg/fbJ+grm7UbrlB75qqj0HhYXt5mnnLux+n5Vmk5Y/WtBVJU1QWMkmvMjuz6WaskjXsebdKq66AIovXJq5pwC2vP8JrM1mbzJ40HQDNa0/iMMS7UmdtYHfp1s3rGv8qnOap6IxfR7XI5CYq9irluePHRDcGkp2aSpKExikpwNIcDigBuKQ089OKDQBHilxiloxQA2mkc8U/GKTFAEZHFNI3DFSleabigZVkXA9TUEsYdSCKvMoIx3qIpg8igDJWVrNmRgTCRwf7prEuTlfqa6S/RRbyMRxjpXNXB4AoSV7hfoV6ns4y91Eqru+ccfjTIonmcJGpZj0A6mu40TQI9MjW5m+a4Zeh6LVCLd78nlsT3wfamueCp6NReJ50LKGwe1VYZTOq54ZeCPemIku8FcAYwMVmSJiOSX8MVp3JyxBNUr0BLUIOvWs5FxMWYffI4BFUjzn3q/OMLz3FZjNxUI0KZXMpHoaYR94+hqXH75j600D5W+taogmtmMMwmH8IBP511Mbbowyng81zVmnnIUP8AEpFbmlOWsUz1AwamRcd7EdycunPV6lRkDrv+6vOKguVzdxD0YmrEMWXZ3GAOg9azY2OvJfMUADA6/hWd95gP738qt3GXYgcZ6n0FVwuW3jgfdWpQE9gv+tP95gorRjj8xsjnmqsQEMAHccn61oWC7gM9acdWJ7F+KMBeRye9XIYQMDGaZGgYDBOPeraMsagDiuhGA9IlDZxzTizKCQAD2qIytzgMPfFSKpI5+9TESA7gMmkZAw60z7vXAHpUc11FbjLN+Aodh7mfrdpA1k63IVoj1Ddj6g9jXJToYowR93sa2td1RryFoQMRHseprnbU3DxyxuAY05GTzWenQ1V1uWLeXjHWrG7IqlF6irIBxWbNALYFRs2acw9ajamImudOhuVL48u4HIbs1SQbjEN/3sVft0W8wsQ3MegoutMuLRfMdPk6ZFRZs1urmdJHuPPSiNRkAcU6c80sY+YGgLFqIYGBT3OEY+gpiHFSKQQfSoGZhuV8jcrctwBXSWibbWMf7IrjJYpI72G3IwEYn/Cu6iXESjjgCulKxyzd2cZdr9l15scDzM12K8qp7EZrmfFMBivYrgdH4P1FdHaNvtYm65UVRBKB60oApaQCkMQjmjHNO6UUCG4oxTsUo4oAZtxQBzTiM1XnvLa3G6adEA9TQBPijGaxpvFGmQnAd5D/ALC1Rl8aQrnybN292YCnZgdDdHbayH/ZNcRb7VS+nP8Af2iprvxdeTxtGsEMatwepNZcdzK0DodqozbiAOpqowdxNkUp4qHOKfKeabDH506RkkAnkgZwKtiRZt7K5vFBggbYOsmPl/E9K010qygZfN1BpHxnEC8D/gRxUeo6o6xpYwExW8QwkY5x7n1JrIbcTuLsx9SanVgdNDc6SFxLbXj47vd4z+FSi/0KPkafbk/9NZi9cg4ziuuGr6MujyRW8SxziLaA0QyTjHWlZj0EPiKyt8m3tbRP+udvk/map3niW6vFUKZtq8gBgoP4CuffgV2vhe2ig8PSXckSFmDNuK5IAotYDnk1m4upfIvAJI3OCOaz72AW920anKjkfSpLBfO1BT16tSapIHv5MHgYFHUDqPAYzBd/7y1015kWc2Dg7D/KuZ8BHMV4uO6mumvR/oc2c/cNKW4zB8LQ+Xpav1LXDAn6V0maxPDygaPb573Mn863MVIGLrbfZ9T0u76DzDEx9jV7VRjT5fw/nVXxPB5uiTMv34SJV/A0l5eLc6XbsnJmUMambtE2w8eaokYN7k24HbNY902yJvyrpWtHeJgy8EVzl7GXib1U816NO/sjmqtOtL1MwH5h9a3dw557VggHcMVqneCAQRWNMzq9BLaTbLKmf4twrcRsgH1rmnfyrxT69a3YJMxrzXFiY63Pby+peFjYtm/dCm3w3WzexBqK0k/dn60XMv7hx7V6OHfuRPJxatWkUBzxToiAWib7rdqhST5hU7pkAjgjvU4iNpXJpO8bC6FJ9hvLq0c4Rh5iE1NqOqJ5iWunSh55Dh5U52+wNVbyL7RbeYnEiAj/ABFVtDhBnacjCpwPrU+0tAIYZVKqJNVi+yRxLGxYnlmbksfUmlW/32qxoNvHzHuah1aZ7qadV+7GuF/maivLY6db2rNuzLHuLkfLn0Fc1nJXPXlVjRmo9GXINMNzD58cis4PKE4IqW0dkYxv1BxzSaOsqW6zuMecSwHfbUF1IRezleowSPwrpVqaTPPv9YnKPbYklffOx98VU1F9sAXP3jSwzbxmqupSbnRfQZrrqO1O6OKKfNZlZF3uqjqxAr0eJBFBHGOAqgVwGkx+fqlsnq4NegmuekupGJeqRyniqTdfRx5+4mfzrKs2CSs57DH51Z1+XzNXuD2UhfyFZquSwQdM5NRV1TOvC+64m+pGBVCR1iZtxxg0pvdqfINzAdKrCN5nLueSc4rghGx71SpdJI0LN5ZoyqgqhPWk1GzYtBsGWc7R7mt3StFuHto2ZBGMfxdfyq2+lXkWp2svlJJboTkqeVJ74rWn8Ry4ipH2TXUuWsIt7WKEfwKBUtBGDzRj0NUzzRCMUmKcckUmCKQCdDRjNHSgcUAGAKQ0vSigBpPpSGlwBQcUANFB/Og+1GMUAB9qTGBQc5pPX0oAaaY6hh6VIeBUbHH0oAz9VOyxf3wK5ac5cDNdJrjf6Ki+rUnh3RftM5uruLMK/cB/iP0poCx4Y0YQoL24Vg/8CkcfUVvXE+UPzc1M5UDaMKoGMVm3PLHqAKoQRnzA39az5FeK8Ro/uswDVaibGVquZtl0idQzcGgCzIQZtvU559qpaieVxV1fmklcg4HArOvDuIFRMuJQnX90ax5xtDflW1cf6nHSsi7GAT61kjRlIHLmjGFamxH7xqUjCH6VqQWtIQtk44A4Pv1ArXsnCTTRf7W4fQ8j+dUtFiXyXdUcyfeU8bTtwcfX/GrawMl+HDKseNoyeSM8fpRLYIPUlux+8R1GT0pWcjnPJqadlVMoMn1qnHHJLIJJDtVT0NZM0Y5kJ4A5Y9aQJg7h0Tp7mppjkBY+MnGTTQyFtq9E4/GpAkk4QD2zWrpMJeEfmax4Q1xdbV6V0kAFvEFAwcc1pBa3ImyyXxgKFqSGNmO5hgehpkURPzydOwqR5uQAMfWtjEm3BAOcikaVSpKnhepqNdx5xmmqANy5yCMUwM+S+ecnEm1O2KoXbmMfeyD3qvf2t5p0zOw3WxPysO31qiLpriXb/CK52nfU6o2toSyjepLc5qgttKWPPBq+780okFF7CtcihtQg5qVlAFL5gxUbSCkURuKiapGbiomPFAizol7/AGffKW+6RgE9q6LVNUjmsfL3hmfsO1cvFGD8zc1NnP0pczRXIm7g5p6HjNIBkU4LioLHB6mibIqsOTVmIcU7CZm3GZPEwXsqLXWhhtrCazjGuTzjOQFGO3QVqGT8K6DjepT8SQCbS3f+KM7hVjR5RJpkB9FxTbz97aSoedyms/w5P/oTRk/cagDf3Ubqg8znr1o3ke9AE+6l3VXDCnbvSgZNurP1jV10uFCYy7v0x296tB+azdb046lAvlOFmTlc9D7ULfURzd/r11e5USMiHsDisxllf5trN79akuLeSCUxzRmOQdjRBNJAwIOR6Vsl2JK7qVxnrTK2sW12MtgN3FULuyMJ3LytFwKlWVGI1HtUCLuYCte10e8vV3xxhIz0eQ4FVEGr7GO5yxq5o8e+4Zj0UVv2/gxCAbm9YnuI0/qa1LTw5p9opEYkYnqWfrUuLZaizg523XEjE5yx5poxtr0AaDZRNvt4Y1kHTeu8fkafJaWoYCURxSY/gCZ/lRsJxPPFVpGwilj6KM1o2eg6hdEN5BiT+/JwK62TTiQfLe4cEfeQquP0/wA+9ZGoQTQTtHLIZR3Znzj2+tLmsOyIf+EcsoR/p2qRoeuyPBNXjq9pBpo0+1hkli2FCXOwkfhWeIVZN21B/s7ufrTxb28bbs7lx6d/oaTlfoHoVYVS3LSQxQxn1GWb6AmpBLHLKWKhV64DAZ/SplWGMcKuW7kfL/8AWpGWJtxKKMdlXjP1qbspJ9hd0iYMBbGfmAfr+FCzXolkInZEI6GQ4+gqLYI/LCjGeW3Ng/h7VYEUQAk+2blc4UFDuz9D2pOT7lcpLb6lcWkCKjwlEYtsK4wT7jrmtBfErpjzrdGHU+W/IFc/MqbsmMhQxUtyFPvQIYs4jZmz2I5oWpMo9js4bu11GBhFIkqMMMvfB9RRDZ28EaJHEoVBhQecCuUt2eGVXiIWROeOgH+0f6V1NpcC7t1lU4z1HvW6ihxdthL5c2zhcgkdRXE30se1irDpiu8OQOOa5nxJpAlH2m3tmMh4cIP1raMmlYynTW6OSDbWBHaupPlXMcbYALKDXP8A9my7SWZQ392ljN0G2JvJHas1enrIynD2mkQ1eMRXe1TngVf02fzYBzyODVOa0SVd/wBp2yd0kH9RSacxguNj8Z445FYVVzJnbhZOlJJnRWzYU/WlnOYn+lRQHg0s/wDqn+ldOH+BGGM/jSKINadsRNCG/A1kFuKveH5vMmuIT1B3CtMT8KMKW5O/7hix+4etLG8MVo7Q42jLHHrWjJaJPbyx4/ebcr7+1cx5hjgeHuxArglqjvw8uWZLbp/o08z9Sp/M1peI4kk0e1UHkSICPqMVUmHlaeqdC5ya0NcdTpdrhQMzpzW1DVMzzF2nAS/XyXtEj4CH9MVlyArqcjHo9al85a9jRhxg1QuV/wBIzRivhROVq8ncz5V+z3TKPutyKpXTl5z7Vd1TI8tx1GRWa7ZcmiE3KkkViYKFZ2NnwvHv1dGx9xC1dmWrkvCZVZbhz12hRXRXM2yCR89FJren8J5dd3nY4i/l8y8nfP3nP86ZDa3Lp5y28xj/AL4jO3866HwlYJK02oXlvFNbjKruOSG+lb7a5s3RRqsaL91cdq5KlRJ2PTo0m0mjA0bw1PqEXms/kxHoxGS30Fb9p4ftNNkV8tNIOhccD8Knt9diYFCm0r09CKuLMl3GHjIz6Vz3OtuXyJPNwuTxU1vIXORVbPylSeCOQRSWMnlKEds89aEyHG6H3W3zMgcnrUFVr25nTW4IFVTE6ksMc+xq3jmtEnY5ZWvYZSkUYNLimIaRntSU/HvSYNADccUdqdg0EHrQA3HGaKOaMGgBCKbjNPxSHNADMUYp+KTafTigCMjNRSKRVjFCx+YdoGaAM7+zX1G6i3HbFGdzH+lbzuqKEAwo4AFJGsdugVR06mgyQOOlUkIgkkBOSenQVVnIwff1qWYKWLI2R6VWnQOvXkUwK7MwYHjHQimy7Wmhx/fHPpTHZk9+e1RCZXuI1xzuHFAGrINsB9zWTJlpDzmtK8fqp6VQjGQzEcCs57FxKdyOAPQVkXY/dn25FbUy5iLHqax77jIrOO5ozOQYB+lSOMIPpTVXI+tSXOQVFakGrozMLaUFTtyG3IASMdxjr7jrikns7hJYZFXemcrImWQqe4IpukuqCRjuHGCVK5Hvk/ybH1qw1w0bnyJmy3UoxXd9V9fxNVYlOxO8y+SQu5iO5Uj+dQOWkdAx4zmlVHKMzggse4pYkL3Bx/CNorGW5otSaXEds07dRnb9arxLsgUE5Zhk1NekPIsXVI+o9TToUw5z98+nYVIzR0i3VF8xx3rYjiG7zWzjsKr2UBCAMBsXtVqV/wCEdPWuiKsjGTux0kwHGfwojTLbux7Go1DccZPrUsecDB6cVRJKrEdOD71V1K7W0tzIygsfuj3q9HETzjBqnrtrHcae6B1EifMvNJjW5y9ze3d8PLmf92D90dKrqqRZ2jn1oWXj3xUZbJJrB3Z0JJD2fNN8yo2am5pFEpk460wvUbHFRlqAJjJTS9Q5ozmmIvKw6VIp7VVjY1PGc1maFlcU/tUaGnUgADmrCHAqugO6kjnEl75OeRj881pFXZE3ZFxzieWT1kx+Qp/ncmor4GKTaRyWJqvlj7fStWcyLUk6rGSzYGPWsrw+rC5u281Nqfwlhkj1FTyFVQl+eO/NU7KCPzS+xc9uOlAG752elO82qAJz607cTQBeEvrS+dx1qluOetG4jjNAF7zcDmgSc5ql5hzShyaAJr22gvoSk6BuPlbuv0Ncrf6dNYMC/wA8RPyuP610iC7unVLWIlN4WSXjC+wHc0zxTplglqqwXDNeIcnfLn8x0FVFtCaOWAVunDUP5hUqxJHvTvJlVMlS+OrKpx+dOjm2jsfrW6aZGqK8cex9/XHQGuht9fUIEdtrdg/T8xWE7ZPoKbbQ/aLlWIJUcgY6+2aHK2xcG0zv7G6W4gV9w3MM4qwQWHXiuSt702XKITCDnbnlPXH+FdVDNFcW6SowdGGQRQndXN3a+jHq+OCc471k6/alolvIOJYuCcdVrUyM5C4oYeYjIw+Vhim0S1c5GS7nlRXmnkjVM+WsbbTn1z3rPErbsNucZyd7Z/GrVxYSJI22OXgkYwT+NV47SaXgW8y+h2EfWsuWxFictKs21hjPI2jt7VOTuiaZI5yEGHUDGz3yP5VbtrKVYnEktzJAyhQEi+cH6N0HuKE066jdBtmkdT8rrgKB9eufrWd/IpSaGJEieVGLOb5xuV2+9J7YzjH05p/mylHkWyjUp8rKeUj+g65/Opjp775AIboxOM4JUMT7jOMfSkGmTnYfs2GHrJ8qj25zmlZ9iuaRCUuPMiQQICfmjJYbifUt3+hqs8100czfukJ4lwRhvw7fhWidJuT0tk25yd0vL/X2qJ9EumORBaqx64fAA9uKai+wryMWe4mKpFM4dEHyAHOB6URH5sgEHHatyfQppmXi3jVRj5c5/E45pyeHmAAM6D1wDWsY9WTqzGDZIyvA6bePzNa2jXzGdonfczjO4jBJHb3qyugx5Jedie2FAxU8ejWsbKwaQsvQ7q0Gk0WPPdexNPW69VNSjp0zT4UR3IfA4JA4GT6Zp3KMm802O8lDwBfMPVM7d1Ubnw/qoXm0O30Qg10CqWg86WA27hsbHYNn3BFSnXjZwqJbeSfnAMZBP41nUXOrlwm4fCjiJNGuQ2HiaMk4AZSCTXSeHvByRmSTVreOTcB5Y3HKevT8Kv3niWIQDyoD5vXEmMKfwrQ8PX0uoaaJpiC4cqSBWKSuaVufk5mrEDeF7DnyjLET6NkfrVS48Jl0ZYrvqP41/wAK6asfWdUktWFvbIWmYZJxkKK2g2tEcMve1ZxF9pE1q7qjfaFjbazRqcA+nvV7SPCmp214t7mIRsp3IWO7GP510mh6a0MZlkLeZLy3NbaKFGBV1Z30FFWOSjkMUgbbnsQa5+9tM655SqFErgqDwOa6y/t/KupABgZyPxrN8WQBrCz1CMYdTtYj9P5Vh5GidnchuvDGqTuSqRBQhCjf1NP1Pw/qtxYW8UcSF43DEbx2rrtNuheafb3Kn/WICfr3q1VRfLsFWTqtOXQ4S60nUxf+a1q5i8vGVIPNUrqMo+XUqe4IwRXpFcD47SaK/VlBEUqA7h6jjFVK9VcrDDtUJ8yOXv5fNfav3QevrWe4wxFXQuaqvy7fWm4KEUkE6jqTcmaegM6tLtz2zW3qM5XS5iepUiq/hiDbZSSlfvtjP0qLXbhXP2dDx1OK1vy07nFyOpWsjK0zU5LF3jLMIJfvgHofWt58OqyIcnrXJyrhjW94axNBdQSNlgoMIJ5znkCuGcbq56dOTi+U0SEdQR8ueQfSprK8a3fBbGOoFQG3EMTmSaLcOVVHDZNMiZXTJ4audnQnc6631GOWLGecVmCWRrl0U9O5rMtzKsgCjcT0xwasi48mXyif3z84HOB6mnFOTsiW1DUtCfzb63JYh422sR/ECOlav6Vztp898f8AeX+ddFW8XoZYmPLMO1ApcZFGMCmc43FAp3SjH50AN7UdqcRimjrQAEYHrSY5p2KKAEIHpSYFLRQA3FHalPTikFACEZHy9afjy0O0HPcihQM5PQd6DdbeE4HtTQEDCRju5A+lREP69Ks/amB5ORTHkzzxk1QiqJXi+982fao5GLDIOMdxUskgJP8ASoWQ8EHigDPlnK4DZ/Gn2DpcXqlQB5fzUzUAuwjJB96f4et+JpvU7RmgC/PjHXJNV+sWMY5qeZSDjOeelMxkY6DOKiexUdypcp+4+nNYWpDBHPU10bqHV198Vg6sn74D0NYx3NGUI05HfJpLsZmA9qsQLxu/CopR+/3Zxgdckfr2/GtVuItac5DdzxjuCPoRhv51oJGJORIxb+5Iytn8JFB/I1m2Y2kDACsfuPhQfpwVP6GtGBWZ9kTsiZ5RWyo/ANj9BV7Ge5LIFVEXaqgc4UED8snFCkW0e4/6yTp7U/AJMp+7VRJd9xJO54B2g+lc71NloPzs46u3OfQVd0y1Ms6DJxncx/kKp2EL3FwTglnP5V1EUcdlbhByT9446mrhHUiUhzOFyi9BREjTMevJp0MXmt5jDC9Rmie9jt1IXgDvW5kW0t1RRuOMepqWB4hL5YAJrkLjxFHJJtSU+5AqxFqmF/duAT370XGkdFqTSxWcrR/eC5UjrXDTXsjsckk+9dDbX0syHc5Zh6msnWSslyCFVSFwcCs5O+p0Om6bsZYOTmnCkxikzWbBCtTad1prcUihj0zFP7U3GKAG4pQMmgilHFAEiHNTRsN2Krg1PCPmzSKLa08VHu9KXPOKEhXCeXyoXf0FZelOX1JMnJdq0rtP9GYf3l4xWPp8jQ38LpywcY/OtYGFR62OguA0c5VuT1Oaj3ZNWNU41Kdc4AIH6VTc4XFUQRTyfLii2bAxUL5JqaD5en40gLOcUoYgUwc96M0APDUBqaPrS5zQA4nNQ3UzxIAmSzHt6d6kyBUE0+wkjBwKAJ59Sm+z/ZbYeSj/APLNOC31NQwWqJ80p8x/U9B9BUGnksrzN95zgH2q0ck+goAlLDG3qP0rI1DT2jVbiCKQxu23hcjd6VrQwtNNHEpCmRtoJ6D3q/qcpS3hhiH7uIbIx6nuxpp2BnINp1w4ILKnr3NOSxnii+ScbgeBnGa2YNPjuJGE25wq5xnAFRpZWyShvKzzwCScUczYJIxXuXD4njyy/wAJ7e9dJ4WvBLbTxHClG3AdsGszX7bOzbGGZ+AfSs3Tb46W8pZN24Y+hFVTnfc3qUvZzsehSTbUh8iKGUk4kEkpQj3HGKWZoVkIjkBWuGPiafJ2xL+JpP8AhI7tsBIoyfTFbXjfci6O285P+eg/Ok+0p3fNcimq6pIu7EKD3Wpre51S5uEiFxbrvONxGAKfNEOZHUfao/7x/I0n2mP1J/CqL6BrrRhob62kyMgbSuax9QttesCBPc2yseihwT+VHNEOZHS/ao/9r8qBdorAgMSDnpXGPPrWPv8AHrwBTZP7cAG5nwRnI6fnS54g5I7YXUS3j3O66JcY8kuDF9cU03aZ+6fzrgjdXattaVmb0JpjNeyHKmX88CkpRRKmjvjeIO3/AI9Ub6lEv3mjH1avP3juA372Xb65emSxKG+W4Dr680c6HzndSa5ap1uIx9OaqyeJ7Nc/vnb6LXF7UzgFmP0q5b6RdT8+X5S9d0nH6UvaFR5pu0Ub7+Krf+BZm/SmR+IZrptttaPIfrVWDRrWIhpnMx/u/dWrokEahI1VFHRVGBUOsztp4Ob1noWo7i427rnYn+whz+Zoa7VpFV2whPbiqO93PAz/AEq5pWnHU7v7P5yqQu4nGePas3OUjqcIUouxHfwn7aYoSspbG1YiWA9q7HwzYT6fppjuQA7OW2g9B71Y0zSLXTExCu5z96Rup/wrQqlGx5davzrlWwVE9vG7bmXJpjSXW8hYo9vqWP8AhUqNJj50A+hqjmHgAdBRRn2ooAy9Yi+5IB7Gs2WL7bol5adXQb0rfvY/NtZF74yK5u2vRaXgbAIYbSDUvcaJvA915ulyW5PzQv09jz/jXS1xPh2T+z/FM9oeEnzt549R/Wu3qgYlc741s/tGkCUDJhcN+B4roqgvYo57OWKXGx1wc04uzuS9jySbEUfP3j0FRW1m0wD4JycADvXdN4a0t1LSWx3eokbj9axCLGK+a3mDx2vRdjkFffNVKrzvbY0p0tL3uUVe6iiW2FyY1TjZCBgfUms+5DK53SyE+5612sXhrTkjzC021uQQ+c1Bc+F7KYcyzjHoR/hWDram8YwUdtTiHDHlsN7ip7WVoFzEcE5BPsa6R/CdpGp2XM4OOjYI/lWJJZJakbn/AHh6gdBS9omXTpuTuMLTWwFxCwcfxKwyD9asw+ILFW3zaY/mdxHOQv5EVCjRo5USABuoYcGr8PhOG8j86G+4PbZ09utVJwtdmUqc4PTYo3PiWd1KWcCWwP8AEPmb6Zp+gMzNPNISzdNx65q7/wAIS7YC3ox7x/8A160bHwvNaQNELmNsnJO0ipVSCWhKg3Jcw7SV3XmevI/QV0R6VR07SZbN97Oj5z0yKv8AlS/3V/Opi0ka4mXPO6G5pTxzS+XKP4B+dBjl/wCef6iqujmsxuaXJpRHIBzGfzFGyT/nm1F0KzEPNJ2p2yTH+rf8qNj4+435U7hYaCaCc4AFLtYfwt+VJyG6H8qAFwKb2pSQvf8ASkyM9R+dAwxTtqIPnb8KQHvTCVOd34mgBst/bxAhlXA9ajXULKX7kSt9Aaci26v8kQZj3PNWka4yAsW1fpgVZJTa5s2wroUB9Mihkt5V/dy546GrxkJB8wK2PUZqMiN8/uI/++apQbJckjJkgdMndke1U3vGRtpz6Vu3gXygUjyV/u1j3LQSjypl2kjIbvSasNO5kardqybSTk1q+Gwx0lWZcAsSPesDU7BUbIuMr2yK6rS4vs+lW6DIwgpDHyfe5qs7YxzirUm1lyetVJ+GJzkCplsNbjN4BDdmP61j64uLkf7VWpJ8Ltbj29Kq3cy3Uau+A8fr6VglqalYLtjC1WY/v2OOAOTkjH4jp+PFW8EYB9M/X/GqgXdO784QffG75fx6j8eK0juHRluBRGoJJCP0bIQ/nyjfjitWCIiMuw2s/Geen0Of51UtYQSshIjZv4gAvmj8Plb8ga0lQMxwojjTsBgfTFOcrIiKILo4i2/dGMD2rOYqQsSdB29asXkhkl2KeSfyFS6HYG7vGY5CJycVnFXLbsbei2YhthMww7fpV8RlmBdsr1x3p+442gdOKjuZSqYx+NdCVjG9yO7u/KGAv5dqyzbi6+aZyUP8I71LIv2m5KhunLYqpfvJahmhYEd1PSspyeyNqcE9WXrWztMbVhQL9KfK1or+RcIuR0OKxNK1v9+Y512qe9W9Zmge3V42BdOhHcVCuaOKJkjjjugYpBsPbvVDV1Md43OQwyKyDdObhBG3Oau3s7uyeZ1xijUpybViEnmm0hNGaZA4U1zRmmk0hhmmk0hNNLUAKTSE4pu6mM1MRMhzVuKqUZq5GQOtKw7ljOB70udo3HoenvU1lbG6nROxPJ9q2dX0aa8MAsVjWOKPbhjg5zVxVzOUrHPxNvZ4GJIf5o8+vcViHdDcnsyN+RzWtqNrc6fMIbgbZcbl2nNUtR2y7Lpcbn4kX0b1/GkvdlboD9+N+qNI3TTEyyNuZ+ST3qN3DVB9pWSGJUhKMowzbshvoO1KDmtDIeBzUqDB61EvTmpFxgUATUmPSkzmkGT3oAfn1oPHQ03NIefWgQOdqFs1nXLEhY1+8xxVuZ+i56cmq1opmu2k6hBxn1pDNCFBHGqegqTOKjLdKC2fXFMC/pBiGrW5mICZPXpnHFT64Nt2uAAhBK/nWTv2yRuOoYGtzV41l02CcH5k4z6jp/hSAp2LYgu2JBO0CqWePemx3xiZrJLfzHuOQQeR+FAPPQjHGCKAH3ax3NttaTy3XoSKzLvRnuSGW4j3dzg81oSfMpXHJ4qSBQ8Snv65rNtxeh6lCMa8Lz6HPt4fuV6TRH8TTk0qe1YSttYL12mugMf+0350zy2/vn8qOdlywtK1kjHLoAP3igelSWdz5FwksLjehDDPar7WwJBKxkjp8tO8kjoVH0FX7Q5vqXmbsmtfarfdcNZqGHRJXyfYkD9KxJtQhbIjswFPUfM2fzxSLEQMFyR6DgUvloP/AK5pe0Y1g11ZAdQnUAQWeMdMIv8AWq11datekCWAv2HmP0rR3IvoPpSeYval7Q1WDgzGFhqZOUSCP3BFMfR9UkHzTI3t5lbfme1KJT6UvalrAwOfHh29J5MI/wCB1dh8PRpzLJ5regO0Vqec390UGZv7ope1ZpDBU4u9iCKwEH+pihjPqDz+dKbWc9WQn/eqbznPoKlVQeS2TU87Z0pcq0RU+xzesf8A31Si0I5d0Y+m6rWMDgc+tQSJjmhyaGtSCW1mkhcLPHGwxtQfxevPatvwzZXUVxBKseYxkM4PBFYxrbt9QtrW2jhN3EhUc4Usaqn7zOPFz9nD1OwqhfXrQny4iA3dyM4+g7msyDXLYkLHqAJ9Gj4/nTIda0y5Z3juVkkydyqCT+HtXSeMPa4vJG+TzmH953x+ijH61IjXS8vcLGPd8/pmnxahYum5phGf7srBD+pqVLiwbn7RbA/9dFJ/nSGMW7mBwLov9ITj881KtzcH/lp+aYpwuLc/dmhP0cVBPqUEEbPuibaM48wD+lFwJ/tFyeNyt+Fcpeq0dxIrcEGpf+E6tSfm06XHqHB/pVS/1W11VVubZWikB2vG3U+hqWCK+oXbR3dpexn99FjJ9SDx+ldems3kkKSR2KsGUEHzAK4i4UvA3qOa6bw7eLPpCIIpWki+UlVBHtQnoNo0Dq+okf8AHnCnu0uf5VNb300523XlBT/cB/mab9tjQBXsyzDrxzTV1CF32pZgEHByRxRzMTVxbklJmixwwyD7GuF1aJ4LhoZgykZ2t6j2rs9VMrpDLE21hkYxwRVSeH7ba4nWNx3BHSkqnJJt9TWK00OSsdXvtMcCJ90OeY25U/4V18GpxXFuJcbM++Rn61zd7o0kUpe3Lgf3CMj86LIy2UX2uV3jxJsMMUW4sMdSOmKhpS2NJNWublxeBvlQgk+hrPn8OC5fzjdFJX5Hy5Uexq2XsbmNpgscTbchkOAx/ofaqtxqdxDaxIjh+SPMHcUoRaegpVVyWRW1HTLO1dUj3PNj95k/L+FNtr2ewJaLByMFW6Gs+e+3SYEjAMclu5qApLcyg24ZgByScCu5yhCPI9TJQqVPfuehabP9qsY5iAGbqB0zV1BWH4ZnCWpt5mVZNxKgmugVa82cUpu2xtqlZ7iigA+2KpXuq2ln8rSB5P7iHJ/H0qPStUF87o6BWHKgHtWqpT5ea2hm5q9jS70tIOmaWsygpQaTFLSEOzSUUUCCk6UppDQMTNMIBPIB+op5pjHAoGV5wqJlRgn0qqiFpBkHZ3qxO+SNvNLaMUi/ecsSSa35XGN2Qmmx9uIbZDI4w556cgUfbRcZEak/SnySoVOVzUdpIq7wBjmqU0hSg2Trabh83AplzYiRNqytH9KkW7Ds3PA4pTJmpdWTFGmjNGnXMX/L2pX3U5qte6aLiHErZxyGXgg1tnkc1XniJQ9x6Cmp9xOFtjh7uL7FqcH2kefAT16fnXVpzGML2rE1aEMVjaNjIrjbgdRWyjOIhxn0qyCM7ewFZV/KUkJTPvg1onfz6exrNvWIXp8vvSeoGTLJI2R0ycccmnJE3XcCR3BwPpnqp9m4pCVeVEzjHOeMfQ54P0OKtLhQSQcJ1wTmP6N1UezAj3pcqHcr3KbIm+VgGxwVGfy6H8Kp2imS6Zg3zZ4PzD/x7qPxrSlVZI9gCsx5wABu99mcH6qaz7CTy7lsr8ufm4PH4jkUtjWOsWb9pbBVOOAeucAfjjg/Wku7gIuyL7ij/vo0TXiiNVTaxbkBeh/Kq0X7yT52yx7YrKV2wWgyOFyCMZkfpXVaZaLZWqR7QHPLfWqekWf70zyDgcKK2WO3A6VrCNkZydyOTC/MzcjtWZeXBGVHzM3RAeSe1WrmTaxJOR35qjZRPdTNcuMRqdsYI5+tWySW0s5Yrdi8gEj8k+ntWLqFrdu5HmKRXVkoseG4rHvZI1Jwa5W7u52RVlY5m40+WAg7xk9xV6ysjJZ/vvvLUd47O4xyKnFw0EPy9COQadwsZttAp1TavbtUmurLGysOPanac8aag0knyhhxmk1NzJdKzjMecZFWiWUleQKu8HOKeJK1VtgsiORlDin63p1usaTW3yueo7H3qnEzUruxkGT3phl96iKvuKBSW9BTGDr95GH1FTYq5KZKQvmos5o5oC5IXpjPSYJoCE0wJhKEHvU0EhZgTWpB/wAI9HEuLSeWYjnzXwoP4UnkRs++KJEHYJ0rZUWzJ1EjofD9pHDGJp2CyP8AcQnnH0p+va5Np48i2RVkIzvPOPwrJ06G5guBcRQlmHtnNV9dmlvLz5reSOQgfJ1z+VDhykc3MzJmnlmlaSV2d2OSxPNQTHCnA4bg1YeKSJisiMp9CMGopI2eNtoJx2qBjYW+UVOGB+tQxQukcm/CMjYZGOGH4U9VoAmDVLu6cVAvFSZ/E0AShvfinA1F070vHqaAJN3pQXwCaZkDGeKiuJAFwvegCC4lIRm7mrNnH5MC/wB5uTVHHnXKp1A5NaIORz+tAEgYHrR05qPPYGjOe+aAHP8A6smuihAu/D7LnLDkY+n/ANaub3ZBrd8Myh0uLdv7uRQBzb2j+cJUmO4HIJ6ip0ndRiUlj/ePepbkCK5ljIxtYioXIxQBoaTAl7qCK65jGSRUT7re5mhA4VyMfjWv4YttkMlww6/KP61S1yLZqjsOPMUN+Nc9R6npYB2dn1KpmPpSGf8A2aZtPqPzpNh9vzrO7PUcUxxnP92mGZ/YUFG9B+dGxvQfnRdi5UHmOerUmMnk5p2w/wCTRsb2/Oi7KskIAKUfSl2N7fnRtYDt+dIYUUbW/wAmk5oAWlpvNHNIY6no3ao+aUKx6Y/OqQMlDEc9qRiWFIFfP8P50jMR1xVGYkEHn3CQ9mPJHpVj/hE7My7S83JIP7zvT9HG65lkP8K4FaxcknBw2Mg0ruOzPOxUueVuxjf8InZh2CvNgfLy+QacvhS12EK8iA9SuAfzrYSQqQKlWXFP2k+5yckexg/8IrEF4u7rHuwNOXwsM8Xsw+qKf6VvrNxjtUqSg9qOefcOWPY5z/hF5B0vs/WBDUcnhi5MbKl7Dzx81uB/KusDrTsrT9rPuLkj2PP28HagPu3NufxI/pSJoF7prefcPCYvunY2T/Ku9doo1LSMFUdSa57Wtb097fy4Jd8qSA7dhFNTnITUUZW0cr2NUrOW4trsrBcyQNnqjEZ+tTPdCSRti7RnIFVZ+J1fsfStoXW5nKz2NYz36IJP7Wn+Y4I3sefzqKWJ5bgzSmMzseWIcMf1qWCMSAxFvlccH0PamFfMhMTbRIOO5IYdzWpmXrO+mjMa3MyvFDkgDJPPqTV4axZoxIiIz1GRXPxyIQN4Taflfk/yo2JG21kQsnfzDgg9DiolBS3KUmtjoTq9kTwjfmP8aqy3FoS3lzSxOeScj/GsNliSTaFZwwyp8zv3HNBWKQ+Yy7edrBX59jU+xiV7RmlM0M7bZRHNGww7A7HP64rGm0m6DMLYl4u29gD/ADqy8WUARtpj5CF/vf8A16WBlxhVPPctWkVy7EuVyCLS2Lh5Tg+gPSrx02FkK/aI9v8AdO4U4EKQR+NTqAR0qHDzN1iZJWSKV6tzC0Ztlinj2gY3fMDUMt9rUyCLybhUHGBzWqiANkjPsauoIXwfmjPsMirjoROtKRy8MV4GAa2lGT3U11mjaS8TR3Mkwyv8Cf1NDxMg3blZT0INTafMILjDHCPwfY1pUrTcbIxilfU2BjPHeilAGc0YrhOgKDS4o7UAAoop1IQ2ilxRQAwio5V+U1MRTWQkYwaeo7mcZgsypgbalmAK5FQ3dhLIwMat19KsyQssY3Arx3rS7luJWWxRLSjODmkQXD8AhB61OkJZvvVKbdwPlekXcdFboMEnJFTkAAVRJkQ9c09Jm/ipAWS1Lu4qEOTThSYCmCJzkoCR3pWgjdAMY4o5CnHpSqxCgH0rSncyqWKU+nMFPltz2rB1CyuguDEXGe3NdaHJ4pchuCBxWpieYWrzC+dmiYD7vKnp6H1H51qqJCgCLLmH5lKglkHtjnb/ALpI9q7gQxEn92ufpStBDyPLXB9qAPP3EbhpdsZjP3scx598D5T/ALyj61n2Y/0oPkptOd/IC/UjoPfpXeahoUU4L2/yyEEZJIP5jmub0/w/qcVwzGFR1Gd20j6EdPyIpPc2g1yMHAiEhZNhK79pVRkf3l/hce64NW9B04tCLudiZJuVX0Wrg8OTyIqStGY9wZgo2hh6FegPuMVqSxNBGW27VUYAWixHNZWHxMEwoHAHSknmULnPFUYZtzFgcYpLgXEkX7iMt7imSTRmKWNjPtePdwp6VbiuUmARFCgcYFQ29ptt0SQ/MBz9adbxJFMwTpUTdkVBXZdIDIQQD9a5rV7eNWLKCp9jXS9qxdYiLo2KwZ0o54RknO/P1FEsMj9WAHtSxqd3JNWhEhGWpFFMQQovPLe9VpxlCAeD2rRdEH3UzVO7jxGT5YBqkyWXtJmF1ZGJ/vx8fUUGQs5ikYnZwM1DpShLBn6Mzde9OnDRxk7gfrVylpYiC1uVbAouuoCODXYzW8b6fKGjVsjPIrjNHtJb3WEdeEjOWNa/iLxRFZxPZWeJJvul+y1pFaGU37xzl9CqTnZgA9qiVPxqrbyPLc7pHJJ9a1EUYqGuU0i7kSxCnFABUpIAqM81JRHmrmn6lLYTB0VZV7o4zVDPvRmvRZyHoula7Y6guxf3cwHMbf09al1WS4itne1SGN/ViA2PavNlkeORZI2KuvIIPNW47tpWaSdmkc9WY5NYSg+hSkW5HaaVnkYs5PJNRtECO4I7g4pY2VgCvIPehmwPeshlc2ybzISzN6scml2CnFyTSgE+9ACAU4A9qd74Ao6dKAE3Y7UgNKGweaQ0ABOetVLmTDn2FWmOBn0rOYGabaOcmgCzYpgNI3VulWScmmD5FCjtQuSeKAH54Hp6UoIAzTCMN1zSg80AP+vFaPhyTZqqAnAcFfrWWH5zx+NWNOk238LDqHFAFrXIfL1Fj/eGf6VnIN7hfWtrxKn7yOUc/wCc1S0S3FzfoDyoOT9BzSvYErnWWcP2ayiixyF5rE8RpiWB8dQRXQlhWR4hTfZo4/gf+dcj1PRw75aiOdpaMUlSewFFKKMUwsJRmlxRQFhM+1H4UtLSCw38KX8KDSA0CF/ClzSZpM0yh2fakJHoKbmkJoC48OOm0U7zOOgqAtilJ3YA6nirRlN2NnSk22wb++Satryy/Q1HEohjCDoi4pwYKF9QMmoPIk7tskbggj1pc1CZflHPoaPNFBLLCtxUqPjvVDz+ODTDdfL1qhGwJKUzIM5YCsVbkkjmtq1nTyFzjp6VcIqW5nJtbGV4gcy2amJuEbcQK5TVYhuS5UfLIOfY16JOYLiB4mK4cYrh7i3LR3Fo33oyWWuiMeUyk29zLhfAB9ODU0w3R/SqUTbXwe/Bq4h3KVP0pslF+0dngVh1HFTXJcTpLukWKcYcJjlhVHTmO548471pIplieBjyeUPowpgUWkkSYRySNHHIdxyoOD680ySdlfa0quFJXdtBBX1q3PELqBZMgyem7ncP84qqI4mTd5UhBHcg/XvTETMJDbMGfcqgFflHBqPerQ8yKA/VBHjj1pI0VCUYQkr68ZHakeBEcfvRtfnAGQrelMRLab3DqskSuox9w/N+tIoW2kaObYFYblYqTz6cGmqBERJH8+PvL04qxJG842lNrdVJYcHtSGVo7xSrb8Bh0A6GtKzkDjb17j3qu2+YRzRRSeep+Ziy0sbfPlI5lZOpkAGfpjrSA0QuDUqDFNjIdAw71IBQAopTyKSnUwNLTbnevku3zL0z3FaC9ea50FkZXQ4ZTkGtu1nFxEJB16MPQ1hONnc0i7qxdESkUvlL7/nUauUPqKmDBhwauPKyXdDfLQdqURr6UOgddrDioS0kH38yR/3gOR9fWr5UK7J9i+lG0egoR1dQysGHqKWiyEGB6UYpaKYCUyaMSRlfWn0UAYcgkichkIx3pnnuDjaa3ioYYIzUElnE/IG36Vm4GqmuplhieaVjmrpsSPukGmfZJB2zUcrK5kUsNTwWFSOuxtrAg1GGVvusKTQ7iPI5KqOMnmpg/fFVywMnsBTwwJAJxWkFZGU3qThxQGwT+dRFh0oAPXNWZk6tk1ID61WViamRs0ASlsDijOTnvTc/Luo4HIpgPLCglST6e9RbuOe1LnGO+aAKUmnIsxZOFfkins7Q7ccL6VZ3ZJ9qR0SZcNwaQDBLHPH1wwHWooF5JPXNVJA8FwU6eh9auQcCsqj6G1NdSfOBVG+TfGaubqinCkc1mbHKtEY5Tu6ZqXaXHtV+a1Ekue1DRKlQVcqpAAOagvIEkUDoRVp3AOKrTPweaqxNyGKRI4yoGMcEVQ1C72qVFNuJtjNzVCORZbtRL90nFVGNyXKxa/tWax0ryrePy3lOGlzzWIqlmyTk+prrLzTklsyu3gc8Vykz8lEXaAcH1roRzsmt2RblVHJz1rVxxWHAfLkVz2NboOVBHes5mlMYeKY7EcDrSucDNU7yZkTy1+83JpRjcc5WJc0meabmjNdxzjs0K5RgR0pppCOKANK1kUAjjnmnO2T7etZsUhH4VegIl5zzWE49SkyVVz2qYAL1oCBR6UEYHSsxi+x/lTD+lBbJBpPxoARmFNJPapCuR0ppQDnsKAIbhmSM7hgnpUdlETlgMseBUy2st6pYEJGDgE85+lSTXcOmx+TECzAc59ff/CrjBsTdiZbXCb5nEaepqpcXVpEQsUrOR1OOKyrq/nunLSOT/Sq2avlSJuzcSVZFDK2RTjJlcY5rKsptsgQn5W/Q1qeWxNZSVikJuOetOibEgx6ZpNhHFOiHzA96QzpNaxPpsU3baGp3hq32QSTHqflH8zVSecPoVrGOu4xsPZf8it3T4Db2UUbfexlvqazqOyNKauywBVXVIvN0+ZQOi5FWxSOAyEHuMVzHTF2aZxVJUk6eXM6/3WIqPvSPbTuri5pM0UUDuGaM0mfejPvQFwJpM0H60n40xDt1Gab+NJn3osIdmjNMJ96TPvTsFx5NNLU0n3pM+9Owri5p0J/er7HNR596iaXaTg1SVznrz5YGub1tp59qcb75Xz9KyBIWkSLPLY5q3b2/zjdtkUH5lANVyHlqSLcV2CuD1xini4BFZ08bQyg5+VjxkcikSUjNHKO9zR80Z60BwRiqPmU9ZCTSsK5dUgdqnSdwoUFiOwFUkbNWFyP/AK1EXZg1c2VjXzEcAYbHBNYutwm1v1uVHySHmthEbyIZcRBdo5ftSatafabGVdq5U7gc10nMzg9Tg8i8bb9x/mWiCTIU/gauXsJnsN//AC0gOD7is2A4Yj1piLsTeVdq3Y1q9DkViyHdGrdxWtBJ5sKN6ihAyUqIrrceI5xkMFBIYdRVWeLZcEbAPM+ZfnwQe9WzEZoWjBw/3kJ9RVdh9stlxHGCDwCCxyPWgRBKhiKTIuEHB3YbcKHQgFRIeeQUHftUkaxOgYJEN/QbgMeuajjDjdHuZtnIYAHI+tMQ6N2dMlpBk4ZSBn+VOi+UmIxpkcqWbBK01d0TZ/eBJSFbkDJqSSF0G4Q5ZPmG8huPSgY9WWKdZCkRR+GAkxVvavICrGp5Ub859qqtJbzQ7ka3WOQY2jkin2EitmNwpdO+OvoaALVvKFfafumrf5VQmQg5wCKs27rKnQZHtSAsc0tR4zRtX0pgSZqW0uTbTbv4G4Yf1qr5SHtTHiUKdpKt2OTSavoGx1SkNGGByD0NOBI6GsLSNUBAtZTgjgZ/lWxvrnacWbLVFgzqq5fgetPjkSVA8bBlPcGsLV5JYBHdISY4+JE9Qe9VFFzbzNNYvhX+YDqD+Fbw1RDR0rwAtvjYxv6jofqKQTOnE6bf9teVP+FZFt4ix8t5bspH3nTkD3I61tQzR3EQkidXRuhByKuzIHhgaXNRmPByhx7dqNxXAcY9+1ICTNGaTFJg0AOzRkU3mkIPpQA/IoyBUZDUwh6AHTRrLGwIBODiuBQXq3xiiZ927BB7V20jmPk5FU3ijZ2dCoY96TGnYhjiKxKpOSByfenbMkZqO6u47LAlPB7ioYtVs5HZBMoZeoPFGgWe5bK4NOVyppFlRgCGDA9xSnaSCDzTEAYipEbcCR1qAgl89h1o83HCjFAFwScYamh1POcCqJmIPrSLcIDzwKBF8kY4PWlB5VT+JqBJA2Mc1JuyOKAJCQi/jTS+WDA4qKaYDr2Panbg6ErjgdaAGXwVlDfxKeKhSUBetRXEzSYHZarGbtjNc1SV2dNNWRfM2O9QvPu4qqZMDqRSRsSc54rO5ZZLYWq0r5pJ5gvFVXuB61VyRk7haz7m4AHBovbnGaxrqdh14yKtK4m7BcTb5MDkmqcsxX5UOD3NKj7VaQ9egqryTWyjYxlK5v2evTtaC3IHmAYDeorIuA7TsW6k5JqOMsrgocNT5pSeD97uaNblXi426kbnnA6Ct22cPbIfbFYQXoa0bWRlh2HueKJq4oOxPI43k5+VOTWe7+bMz9ieKdezbm8pRgD73vTIxgU4qxMnctUlJmlrpICjtSmk60ANHD+1TxOUYEHFQMOKcpzzSA2IZRKoGeal8th15rJjfaeOK07K48/Mbn5uorKcLaopMeY/QfSgRk5Lc/SrQj49RSGM9jxWIyuVz0p8NsZcs/EafeP9Ke0fAA69BUWpXnkWojQ4C9Pc+taQjfUluxV1PUVhURW+Fx2Xov8A9esB3Z2LMcmnSMXYsetRmtmShKKKKgoM4rcs5xNCrdWHBrDq7pcuy58snAk4/GplqgRq457UvAHpUhhYZ4zUToRndWRRo6ND9q1BepjByR246115HNYvhe22RSSkeij69TW7isKjuzenohmKKfilrMu5x+rJ5d/KOgJzVLI9RXayxRyMS6Kx6cgGozbwh/8AUx+v3RU3PQjirRSscduHrSE12Rt4clfJTB5+6OKGghzjyk9fuilcf1vyOM3Ubq7BoIj/AMsk5/2RSm3i4HlJ+QouP615HH5pPxrsvIjA/wBUn5Ck8iMkfu0/75FO4vrXkcaTSE12RgTn92v5VGYE5+Rfyo5g+teRx+aaWrr/ALOgH3F/KmG3U5+Rfyp84vrPkckWpu411htVz9wflUZtl5Oxefanzi+seRyxY4JqMQyPg7W59q6z7OB/CPypTDjnA4qo1LGFao6isc7a2ksmpRhUJ5/pWpFp00kjEn5QeNqkn9K1NMtx9uU4HANaBtmJJwRn1BNdNN8yueYpbmE2mAwyBt0uBnbtwQazDZspwwKn0NdnDFKpI2qV7FiadJaCXHmxxuvpzROF9jSM7bnFi2+UHBpywEHpWxcKhkdVQIEbG0CohEp5FczZpTmp7FWOLpxVuOMcZz+VSLCKlCAVPNqaMsF44II1lk2hhhcrkfSrjRFkxkDIHUVnDjufzpwZg3Dt/wB9Gt1WRi6bMK+gFpqjIx3RTcE4wOa5m4T7PcvGT91sV1PilZBp/nqzEqQCSckCuKYknJOSa0jJS1RnKNjTRg68Hhh+taGluGjZD1BzWNZMQCOxP61dtpDBdqw6HgiqF0NxOCD3FRkiC9OciK4GcA4+bvTxzyOlJcRefbsmMsPmQn1piK8qmO7KuVRZeQSBgN6ZplwcbZ1IynQRnBx371LsinshJEBG3UcljuHtTI5xKgbzrcF+CCMbfXvTAa6I4PySOjjq1T2kzquRGfPT5WJkyMVWgQbmt1MjIp3IFOQR+dDR+VKszw/KPlfJ5I9c0BsWkmZbv5zGgkHA2jaD+HeobglJFuI23unDADqv/wBapprV9nyR+SD8yNnnj+dIk4liDPPtcfKyCPvQDd2XQVmiDKcqwqJCYpQfzqrbEwS+UszCNuYyY8/UVbLKxI37iOpC4FIC6MEAg9acBVa3kx+7P4VYpgO2g1BPAzD5WqfmkJIoEY00UsThjn6iul0q/F1bBWP71eG9/es9wGGGGRVSOKa2n862YDH8J6H2NTKNyoux0U0iyRvG4BDDBGao6PIR5li5+eI5Q+oqnqceow2yXpMUkLDLGCM5X65NY2n6s41QNlt6cgnHzL6cUU09ipNbo7Wa1Ei+YijzByPf2qtEnlP5tuxhc9dvQ/UVpQyLIiTJyrjNVbmLyLjj7knzD2Pet4PozKfdFi31MZ2XYCHs4+6f8K0VIZcqQQfSsB+RUcVzNZvmFvl7oeh/wpunfYSkdCUI5Q49u1CuDw3yt6Gq1pqUN1hc7H/ut3+lWyoYYIyKyaa3LFpagcyRDKqZF9M8j/GlhnjmB2HkcFTwR9RSAmpKWigBjorjDDIqlPpitkxsVPpWhRQByeq6ZcshDoXX1Fc1qEVy4WFkXrjzCvzCvUMZ61UutNtbpSJIx9R1pNFqbRwNra6jp7KAcQgfezwB61as/EsLzGGVwNvR+xroLvw2JojEly4T+6elYdz4GLE7GCn1Wkk0Obi9jYiuUdcq4OfenF1rlpfD+vWHNt+9Qc4B5/Kqr63d2kvl3kEkTejqR+VUZnTXMoTBJ75qi94oZRuwM81jTa0JY8E5J71Ve8V24bHFAHWRXA5cPgdKsxXhKnceAOlcfFqLIoBORVq31EOV+bnHOaAOnlnZOE5VvWpba4QqcdQMGsdbyKWJChJP15qWCYszKFK4POaluyGldltmzmmKoNBORQ7hErjZ1EMzBe9NE4RKqXMpLcVWlmwOTTQyS5ut2eaqJJNPJ5cQ3e9VJ5y7bV6mr+nDy8Due9awh3M5ysSy2UFqolvZfoBXOXEourpm+6mfyFWdYunnumDNwnAFZxOICe5NbpJbGDbY2eTe2F4QdBTFFJjJp4457UxA3yfWkC/xGkwWOTThz16UbgSQpvbcegqeE+ZOADhR0pmdlvju5pylUdEHOOtDAgcHzmz60uaWcATvj1pBQIsrTs00UoroEKTSikzSg0AGKYPlbFOzTH9aAJc1NpsjDV4QDweMVXDcZqawH/Ext3zjDYqZbAjrCFHBOKCg69vXFWSu6kMfy559a5SysI4/s09w7Y2fLGPU+tcxqrt52w/wjmujkhhe0Ta+bhpMYzxXL6nuF5MrnLBsE11LSJluyi1MNPNMpFCUUUlSMWm7irBl6g5FBNNqRnZ2Mi3lpHMP4hz9aLlVVkjA5Y598Cs7wrcg+bav/vL/AFrasIvtesDjKqwX8Byf1rN6DWp01hB9nsYo8fNjLfU1ZFFHRa473dzoE70hNHakakUN70wjLE0/saAuRj1qSiEODJgd+9K338eop0gCup98U1x8w9qRQg5K048mkVfmpwHNAAewoA5paBQIQikKU+gjigLkZSk8sVKRSYoC5EU+U1EYxnFWmHAphTg0BcqtHmmMvy496tFe1Quu1m9O1NAx2loftDkdQhxWkgPlLudy2MHBxmqmlKA8p9Fq2v3OVA9zzXdRXunnR2ESFjI5MkuOAFJ6UkkUoKGOUgBssG5yPSrMSjYCvQ+lOK1oyzlZzm7k/wB405EwD7mnTJ/pUnH8Rp4Tg157e6Lwy0Ywdc0/FAXFKQQKk6RQKTvQKM0AEiLLGyOoZWGCD3rnJfCsBkJFxIqk8AKOK6TtSYzVKTjsJpPc5K60VNPj8yGRn553Cqsy+X5UqnOea7K4hWWFo2HBGK5C6haMMjZ3IcVvTm3uZzilsa8LgqBnIxkfSpg3pWDZzGB1d+EPBHetEalaj+Jv++a6DEkTEF60ZbYkwLKcdD3qJ1NtOVBAjm+ZS46Hvjmkuby0uYwvmMpByDt6GmSzwSxhRKiEdDtJ59aBD59xVZ42AkjOVEbYJ9R1qRvLmTeIrqQOMtu5/rUQuV4xLBnH91qIJxbkhZ4Xj6hWDDFMCS3XCtDJb7pExg+ZjjtxS75LacMQsccp2kH5gD2P41EZd0qyieEOOMZbBH5VNcXQu12yNbgEYZg5/PpQBLLHM0ZYTEsnzJgY5q0lzPfQI3nKyqvaMZH1qhDdPHCUfyJG6BxLj+lMjKxSlwluyycsvmDIP5d6ALLEo+B26Gr8MglQN371nNNE/wAqrHEByP3gP4cVJbSpFJzNFtPX5xSA0hSgVELm37TR/wDfQpftEH/PaP8A76FMCXaKY0XpT4LuKKQPvicd1LDmrT3tk/8AyxQfRhQBHpt08L/ZpG/dScANyAazPEPhhw4v9LTE0fzNCOjDvj/CrkgiYny2+XsCRxUL63c6fiOWRGjP3DIM49iRzRe2oWuWPDV6JYfsz5BA3KD1HtW1dQme3AHDxnIri11hp9QW48uOKRTnCH7w7120Mqz26yocq47VV/tILdGZy/OuenqPSopUp95ZXUTPPa3HB5KFRWTJqeop96KNx9K0VRGfIywQVbitC11aWIBZB5ij86wjq8v/AC0ss/Q0o1eEfftpV+nNU5wluHLJHZ215BdLmFwT3U8EfUU6W3jlIblXHR14Iri31Oxkwd00Ug6OByKW38U3tq+1nS7iH98bWx9axaXRlq/U7HfND/rF8xP76jkfUf4VOjq67lII9RWHZ+K9PuABNvt39HGR+YrVje3uF8yCRTn+JDUjLNFRq/GCcn1ximTXUEAzLMiD/aOKAJqKzzremg4F0h/3cmk/tzT/APnuf++G/wAKdmK5o0Vjy+KNHhbbLeKjejKR/Soz4v0Ef8xBP++W/wAKQzcxUc1vDcJsniSVfR1BH61z0/jrQ4h8s0sp9EjP9axr34jMwK2Fjg/3pm/oKAOiuvCOiXBLfYliY94iV/TpXLa54e0PTgc6sY5O0WA7fkKyLzxHq2o5FxdsqH+CL5B+lZpAGSPzoARhtJCMdueKb5jofX6UpNMJoAuW92SQvfpXVWKGO3UtyTzXL6Nafab5WI+VOTXXdOO1Y1ZdDamupIGxVW5mOPanu+Ko3EnvXMbEUkmcmqVxNhDUk0vy4rPlZpXVEBZieAO9aRQmyxpUDXV0o7E8/StO9dLESPDOispwI8Zqmkw0+FgQFnxjbnJH1rFeYuTuOSe9dCVzmbGzStJIzscsxyTSTDbEg9eaVFDMSeijJqN3Mj5PSrJGqPzqXgrjsKBwuB9496YxOdooAPvHjpUsSF2CgZpgAAxVhHEETcfOw4p7IaI5D8+0dFqS0AaYsxxtGeagBO3nqamjKiF8jnHFSIic75Wb1NApinNPpiLNAo4pAa6BD6KbnNLmgBaQ8jFJ3pRQA1OMirmnc3kQPHzDmqTcHNT277JVcHBByKlgd3jB5oIzzyO1NspfPt45NxyVyamCY7cVzFnJSztFclDxscjP41naiSbl2Jzk5zWnrieXqcnbeA1Zt4MhW9RXUtUZdSiaYaeaaakobSE0tNY1LGhpoooqBlnT7l7O+injGWU9PWvSPCtjmN52+993PueTXn+iW/2i+UsMqnzGvXdLtvstjFHjDYy31NTJX0GtCQW/q1KbcH+I06Z5EA8uIyeuCBj86j+1MPvW04/AH+Rpezj2HzMDbHs351E0Djtn6VN9riH3t6/7yEf0pRcwHpMn/fVS6UWNTaKpRgOVP5U3B6Y5FaAdG6Mp/GlwDUOh5le1M1sdW69hTMHOa1Nin+EUhhjPVB+VS6D7lKqZoGBmlxxV/wCzx/3aT7NH7ip9hIftUUSKFHFXTaIT1NH2VfU0vYSH7VFXFJirX2b0ak+zN/eFL2Mxe0RXIpAOasG2f1FJ9mkHp+dL2cuw+dFc0mKsfZpPb86T7PJ6D86PZy7D50V9vNRMAGANXfs8n90fnULWk2GOzJPoRQoS7A5q247TFG2Yj6VYKlE+5k+xApljA8cLLIu0k1Z8sbcEk/jXbT0icaWgyEuUyR+fBqT5s8gfnSKVX5VHSkaVUID8ZqxmBKmbmQ/7RqZIwc4FKebh/Qk1YRQBXnPc2w+zKpiznFHk/lVvbz0pQoxUm5SMJxTDCQK0NoNGwGgDO2N6UmMdsVo+WKQxKe1AGcy8VzviG3K7ZVBw3DEDpXYvbow9KglsEljZGPDDBqovldxNXR5tkdz+tNLfNjdx9K65/B1qx/1rD8KY3gu25xM35V0e1iZezZygdsE7uf8Adpd5yPn/AErql8FWrOczuAB2Hem/8IXbL9+Zxnpin7WIvZs5cSPj7/P+7ThIcj5+O/Brpj4Ns1Cl7kqH+6WIGamHgWIf8tJT+VVzi5DlBKf7w/I05mfau0qT3zXUDwTb5OJpjj0pG8FQL/y0nPtil7QUo2RzqNlQcjPc1ZVrUKM2hlx/H9qKk/hXQWfg60JYOZvYsxWrMngmwMbbJJQ2OPmrRO6uZp3OQMZbLIp25O0E5OKrMZgcGMD8a7pPBmn7Rma5B7jfVO/8HWcbqyTXBU+pzRJ8quDdjj3M275Y8j1zQhbqyHd6Curj8IWjoT9pmB+tOHg20P8Ay8z/AJ1l7WJrGN1c5Xc3/PCT8hRv5w0br9RXVf8ACG2n/PxP+YpP+EOtMf8AHzP+Ype2iV7NnJZkH3XIHerlvYXF1bvNIHMadAwPNdNF4TtIZ0kE8rFeQGwRW5LbrIoY9CMEUnVT2GoW3OLsra2dQyxqsi8Z7103hm7IWSzk5KfMn0rOuNMS2uWdS2DyKarm1uY7hGKlT1AzVUpq/KxVI9TqGVzkbzj0qBrND1VT+FYT67ISSNXjTnoYQcUg16btq9q3+9CP6Vtysy5kbLadEf8AlktRtpUDf8svyNZq6/OOt7YP/wABI/rUy+IJO5sW+kpFHKx8yJX0aA/wN+dVZNGiz0P5Cpzr/rBCf9ycf4VE+vx97Z/wkU0nFj5kV30WPsD/AN802PTJIG3QTyQt6oSKsLr8DcGGYfkf61Yj1a1fGVlH1SlyyC8SgbTUpOBqc5HoXNQf2PfxsXS4Vm9Tyf1roY9QtSOGf8UNO+22x/j/ADU1SUkK6OfEGsRdoZB7gUNPfpzLp+4eqNXRfarY/wAa/lQZrY/xrVKU0TaJxWrGG/g2SRS28w5V5F4+ma5Z1aN2RhhgcEV6F4jniNmER04bJAPOB61587GSRnPUnNNtvVitYaKkQYpoFOBqRkoOKXdUeaTNADyab1OO9JnNaGi2f2m7DsPkj5P1obsNK5vaPaC0sxkfO/Jq6zcUn8NRM3vXHJ3Z1RVkNlfg1nTyVambis24b3pIZDK/vVMeYzlkONvf0p8z9ac0QS2VlkyW5K4xiuiKsYzZDIQBjqe5JyTVZutSMeaaqtI4VRkmtTEU5W3B/vGmxj16U+bkrGOo60OwjXaOvrSAaz7eg5NNAxyetIOcsaTdlhVLQCxEgYbieBUZPmSZPQVO5CQt6mq2cLx1pbgOzkk9BU8OGBX1FVh92rNqo8wZzQBXAwSKdmiTHnPjpmigCzSCkJoFbkjiaM8UlGaAFzS02loAG5FLGcikpE4akB13hq68y2aAnlemfStnJB5ya4/Q5zDfoOz8V2AOQMHB9qwmrMpHN+J0xcwv1ypH61iy/NB7iuj8ToTaRPtztbBNc1nKsK2p6xM5blM9aaae3DUw0FDTUZPNOY0yoYwpRRUttBJc3EcESlnkYKoHcmpGdn4B0rzw91KuYwePc16DVDRNOXStLhtFOSoyx9SetaFACUUtFACUhRW+8oP1FOooAha1gbrEn5U02UHZMfQkVYooAiWFUXarMB/vE0uxs8SNUlFAEe2TtIP++aMS+qH8DUlFAEeZR/Cp+ho3P/c/WpKSgBm8/wDPNv0o8zHVG/Kn0UAV3vERiGjl/CMmk+3w9xIPrG3+FWaKAK39oWw6y4+qkUov7U/8t0/OrGBSbR6CgCEXluTxcR/99CnC4gPSaP8A76FSbF/uj8qaYYz1jU/hQA+o3zvB8wKPTHWpKQsucZGfSgBoUAk8ZIqvAZJt4lMLANhfKJ/WrXamRxrGDtRUJOTtHWgCB7SMcrHknr82Kf8AZUxnJ/Onysy7WWIv9D0qQcr9anki+g07bFMRBojIMgjPGc1GO9T20ZjtmQgDk1AOGrnrRS2NYNsBS0YpcVzmomKMUtG9QOWH507CDGRSYFAlj/vj86N6nowP407MNRNoo2DBp/WjFKwXGBcFqadzD5QCPepNucAd+tKy5O0HAFOwXHwwo8O141baeNwzip4zuQMV2n0qK2+VyM5BGaliQIGAz1Jrtpu8Uc8twRdpOExk8nNKwyQcZ/HpSGJTJ5nO4DHBp/QVZIYHWoYwqSsio4zzu7U+Jt6Z2Mns1SUBsRyfIpcIzEdl70q4dQSuM9j2p9FAEQePzTHg7uvTio5o1DbgMZqdgTyGx+FDjK+tTJJocXZlMAUmz2q2UXbwKZj2rldOxsplfb7dDT1XIKkcVJjkigdQaXKDkU5rZZF2sOR0NZ8mlkk4ZdprakXuOoqErz7GoaKUjj7vwi8krPHJEAecEGq58FznpLD+tduBQFxT9pJDsjhT4Luuzw/maafBd72aL/vo13pWjbVe0kLliefN4Ovx3jP/AAI1E3hXUF/u/g9ejbaTYPSj2shciPOR4Y1PPy4/77pf+EZ1cdAf+/leiBADwKUrT9tIOSJ50fDutqOBJ+ElIdD1wdpf++69G25FN2+1P20g9nE86/sjXFHSbH+9U1vp+sI6l45m9icg13xX5SKQLij20h8iMOaxS/0ySB4TFIy5HqDXn13aS2dy8M6FXU8g166w4OO9c74w0gXtqt5Cv72Jfmx3X/61OnUd7MmcNNDz+iggqSD1oFdRgGaUjjNNNOU5U0ACgs4UDJPFdfptsLW1WP8AiPLGsHRLYTXPmt92Pn8a6dOOaxqS6G1OPUV2wuKgZuKlkbiqztWBsQTv1rNnbrVydutZs7VcUJld8u4Udc1OhkmOxmAUcbm4qCGRUlLtngcY9aia4ZmJY1vYwbJ5rRhJhHRx1yDwKjMiQjEeS/Qn/Co2Y7PlckHqKRFHWqIHx4VWZvvVGqmV8dB3PpTiDK4ROpq7b28RmW1d8KeZH/pTGl1ZRKb+n3R0qa3gDNk8KO9bN7ZwCHZHgKBwcday5N8aglSsY4XPepTuVZJXILtgXwOAKr8k0rtuYk9TUkCZBcjgVWxG7BetT2/3jUC8kmpIzhqBEJ++frTu1Eq7ZT6GkFAE5OTSimd6d2rYkdmikooAWlpKKAHUh6Z9KBTu1MCaCTZIjg9CDXc20yzW6OG6j0rgkOOK6jw/co1r5LN86HIyaymuo0WtcjEmkzcZ24auQFd1cp5sEiEj5lIxXCHKkjuDinS2FIryjDVE1WJxjmqx6GqloCI2NNpep9TRWRROtpcS2z3SQkwIcM/YV2fw90Msx1W4T5R8sAPc92/p+dZ3g+D+1La80piQrgPuHYZ5r0u2gjtreOCJdscahVA9BQBLS0UUAFFFFABRRRQAUUUUAFFFFABRRRQAUUUhIAyaACioTcxg4zUqkMMg5FJNMbTQ6iiimIKKKKACiiigBKrSJE10jNCWdRw/pUlwcRH3qoVYgKGI96xnU5XY0hG+pfpoHzk4YfU8VRjLqpUscg07e4I+Y0vbofs2W5CFAyzDPpTx0FUt7k8tmgSSf3zR7dC9mySKa3DyQRyAuMkr3FRYyc04O/XPPrikqKk1JaFxjYDxzVOW6JO2PgetXJF3IRnkiswqVbB61NOKe5tTSe4F2bqxP40o6etNpy1sbBgelHTtSikIpgOyQcgmpEmde+frUf8ADQOtJpMmyZeimUjJ4NOUdAe5qrE6j5WGRVlMEbs5wcCs5QtqjCSsPVdjhh1FSeaQ2cH8+KZvzxSsKSm1sZtX3Jll3fw4pS/oCar02aVYYmlc4VRk1aqMnkRYTcpJO5gexxxTwx/umsePXLVuokX6irCaraN/y3x9Rir532JsaJOBSbvY/lVZLuCT7s6H/gVShs9Gz9DR7QOUl3CjI9ajyaTJo9oHKPXuKYwwaNxNJUSlcaQh60DrSmkqShrEhs9qRlH4Gnnk/UU3H8JqWhoYR3pMU72NJ7VBQCijoc0p5oGGKTFLS9qVhDMUYp+KMUWC40CkxTqCKB3GY5phGDUhFNI70DG4pCgZCtOAxS9aBnnfivRhY3RmgX9zJyMdj3Fc3XsF/ZxXtpJBKow44bHQ+teV6pYyWF3JC46HFddKd1Y55xs7lPNIvXFFSWkfm3UaerCtWQdNpFv5FknGGf5jWiOBTEG1QB2pSa45O7OtKyGSGq0jcVM5xVWVuKkoqTt1rOnars5681nynmtoIzkQHrUbdamCb8DOCajkjaNsMMGt0c7FUg8YpxJYhE5JpoG1c9zV+ztxEhllGD157UyoR5mOtoY7cqJOHY4zXQ2tnp62JNzGpGSRjqa5xYZLyQzcbAcAZrotPsYowvnOTkcRg1E58pqoqT8iC3t4ZJnYy7LdDkK55YVj61eG4m4ACDhQOmKva7cLDmBQN2c59B6VhXDFtvOaIvmVzOpZOyIMZPHWp1kYQ+UBgZ5pLdMsW9KsbcQsSOvOaq6vYnkdrlYfLSg85oIyaKZJPOoNurfxA1WBq07/AOibe5qqKEBMtLSClrUQvSjNBNKKAClpKcBmmACnCkxijcB7UxC5wamileGRXRtpFVi+T8tSpzjNIDurWXzrZHPcDOa429Ty7yZPRzXS6VdRzWagNhkGMVgaymzUpD/ewazhpKwS2M6Y5WqpqzN0qqTiqmER9tKILyOTqFbnPcd6J4tlzJGgz82FA/SoTXT+DtKbV9XjuJARDbYZz6sOgrMo7jwvokei6Yqbf9IlAaZvf0+grbppIAJJwKZ9oh/56p/31QBLRUYmiPSRD+NPBB6HNAC0UlFAC0UlFAC0UUUAFFFFACUUVHLKsY569hSbsG4SyiMc8nsKpSztJwTgelDuWJYnJNRMcDNc8530OiMLDHlwcVa0xywkXPAPFZc8wUM7cAVHZas0RIVRhvWin8Rt7KU4ux09FZ8epbh8yD8DUwvUI5U10nI6cl0LVFRJcRucAnP0p/mLnGaCbMfRSAg9DRQIrXRyVWou+fwp85zL+NMzkVwzd5M6I6Iac7j7ilpD1Bpe1QUFA70d6WgBR92l7Ug6UopkgaikhST7w59alIpKFpsNOxTe1Yfd5FRhGU8gj8K0DSgVoqjL9ozMxyaXFaBjU9QPypPJT+6PyqvaIr2hRHSgAk8Cr4iQfwj8qUKBxR7QXtCsluxG5iB7d6sqoUbR0NLigfd91qXJszbbEwW+tTxoGXnmoxg8ipoehqqa97Uzk9BfLX0qK4tIriFopAdrdcHFWKK6OVGd2ZB8PWmfleUe2c0jeH4SPllcfXmtiqun3TXcLs6hWRyhA9qoRlt4db+CdT9Vpn9h3acpKv4MRXRUlFgMAWerRfclJ/4Hn+dBk1iPqjN/wEGt+ip5UO5z39o6hH/rIfzQinDWpF+/APwOK36QorfeUH6ilyILsxl1qE/eicfTmpV1a0bq5X/eU1fa0t3+9DGf+A1E2mWbdYF/Dil7ND5hiXdtKMLPHn61IGVuQQfoahbRbNv4GH0aozoVv/BJKh9jS9mPmLZHf0ppHeqn9jyr/q76UfWlGn6gn3L1SP8AaWodJj5iyRQD2NVvI1RP4oJPzFNZ7+MZezDD/YfNS6UiuZFulFZ51aNG2TQyxsOoIqRNVs2/5a7fqpFTySXQLou0VAt5bP8AdnQ/jUodG+66n6GpswFPNFFFIY0ikxTqQ0FDMY6dPSjOORS0lIYf1/WsLxPoyalZmWNB50QzkdSPSt2kYBhg04uzuDVzxiVGikKN1FXNGUNfxk+tdB4y0Mwy/a4Ewj9QOx9K5/STsuo2/wBrFdnNzRujntaR1JNNLUhNMcnFcp1IbI1VZWqWRuKrSGhDKsx61SkPNW5jVN63gZSI2OMUuS5+bmoy3zVKBhD6npWpiT2UZmuQ2MqnrW2NMF3B5k8nlxe3U1Fo1iGAVuB1Y1vLFFclIihCxt09hWLmrvU63Hkgord7mTbWMFvKphibYVPLE8j1qe6mazt/PwNxHy57VfmjU36vvwFQjA7CuX1/UhdSCOMYVOM+tK3tLMxUuVNGbPM91dM7tlmOTUUn3sU5BtUv+VJEA8o3dO9brQxLMabUVRVqSPFm5AOMUgjiODG2f9n0q/dT/wDEtK7QgIxx3rJ76nSpe7oc+DxSE07pSVscpOG325XGSKq96tW0zK20AGi7iaFgxUbW5GKQEYpc03NOHNbCFFO60gFOyBTEKBgUbsUwvTck0XAeXpOvWkAp1IAHFSqaiAzUq8U0BraFIFvAC2AwxT/Eke2eKTBG4EHPtWbbyNHIGU4IOa19Zb7TpcM2QSDk1D0lcOhz0o+Wqpq2/Kmqp4JpyCI1EZ3VEG5mOAB3NeweGNJGj6NFAQPOb55T6sf8OlcX4C0b7bqDX0yZgt/uZ6M//wBavS6zKA9KYYoz1RT+FOooAjNrbt1hjP8AwEVGbC1P/LID6EirFKTgetAFX7BGPuSTp/uyn+tAtZV+5eTD/e2t/Spw+eMEfhT6AK3lXa9LpW/3o/8AA1IvnhRvMbN3xkVLRmgCPdIP4AfoaXe//PM/nT6KAGeae8b/AJUecvcMPwp9Mmk8qMvjOKAILi46LG3Pfiq5bPJOTTGmMjlj1NRvIa5ZyuzohGyHs1RSNkVGWJppaszQq6jbzXFsUgIDk55rGEN9aSD7RC2z1UZrpVYVIsmOlUpWNoVpQ0MmG8TbwTn0IxViG93fxYxVyfZJERsXP0rAhAS8wwypPIrRVTVShJXaOgS7IgY5yaYl9IvRyfrzT7PTvPiLKdqnjmpP7FI/5aV0RldHPzUr2ZVutUlXaI8Kx7itewuGuLJZX64OaqLowOCz8/SrhjWCFYk4UUpySjcyqOm0ox3I2JMmaXoKQDkmlYZAHrXniG9Vo/hoAxlfSlHpQMKD1o7YoNADl6UDrSLSjrTJA0YpaKAEoFFFAC0UUUwA0hpaSgA7UmcdOtOHSonYjp1pgPyDznBp0FwDdeQfvbN361W37hnoaoWVy0niUKx/5Zlf61pT+IU1odJRSUtdRgJWdpQ2XF9F6TZH4itKs+D93rNyv/PRFb+lAGhRRRQAUUUUAFFFFABRRRQAUUUUAFFFFABSUtFAGFrsCieOZgcMNp/Cs6S3V13RY6dPWuh1WDz7FwBll+YfhXMq7J9049qQETJg4Ix9abtx0JH0NWpbhZFAMfI96rmgDX0KV2SVHYttIIyc4rVrE0RsXEi56rWzXJU0kbR2F70hpaQ1BQhptONNpFCUmfX8aXvQfWgZFcwRXVu8E4yjjFeb6lYtpWp+U4xht2exHrXpZ5H+ea4rx0G+1WrnoUIz+Na0pa2Imuo0PkZHSmlqpafdeZEEY/MnFWC1KSsy4u6EkPFVZDUztkVVlamhsglNUpDzViV+tU5GzW8UYTYg5NWoV8yeNOw5qqvHar9kP34bqNtVLYKKvNI6bTwIrUuf4jWhZK+WJ43Dcf6VhQs7PGgJwccV0olWFXAXLBc4rj5fe16nTVb3MHWb9IUlEbHznO0/7IrkpGMjkmtDVZ3eWTf94sSaz41GRnpmuyKsjiY52xEq0+1gaY8cD1plwB5mF6VqadHlQF5x1pSbS0GlqOt7cQzmMg4dcg1duhGbV1fG1VwD703U2NvHGqIGkY4FN1JXax+dcMACRWbu7Nlp2TSMA000+mk1uZCISrA1fEMlzaswIITnBqhV6wJdWTeF+tJjRVAp4IFMzSZrW5I8tTck0lKKAFApwFIDSjmmAtFFKKAFApwpuacKYiRTWhFOX0+a3PpuFZwNSxvg07XAgNMt7SW8vI7aBd0krbVFTSLtY+ldl4D0YIrapMvzNlYvYdzUy2BbnU6VYR6Zp0NpEBiNcE+p7mrZozSZrIoXNGaSloAWkJpaKAEopcUUAFIQD2paKAEAx0FLVPUNStdNh8y5k2+ijqfpXNXnjY4xZ22P9qQ/0pqLYHWXFxFaxGSeRY0Hc1jXniXTzGyRyMxPGQvFcTqGvXd+4a4k3AdABgD8KqreE1fs1bUVztYdYsX4EwU/7XFXAyuu5SCD3Fef+duq1p+rTWEgAJaE9UP9Kxnh1vFm0avc7JjioWeoUukmhWVDlWGahebHeuN9joWpa8wClE3vVPzM0B8VIy8ZwFrPhjNxqUaKeWbFPJ3DitzSdKS3K3EvMpHyj0rSEXJkymoo1IYxFGqL0AxT6KK7DjCqtwcyY/CrVU3OXJ9TWNZ+6XDcYOh9zTv4xTQeP1pVIOWrkNgfIO7H1o6mk3889DS+ntxTAMUHpQOtL2NAAOtL3pBTjQIKSlooASig0YoAWikFLQAUnaijNMAFMlH607vTZfu/WgZUd/LBbt39qwdMuM+Jbds/eZh+YNat7N5dvISOox+NczZy+Xrdu/8AdkUVvS7kTPSaWkpa6DESoiqi5D4G4jGalqKTiRDQBNRRRQAUUUUAFFFFABRRRQAUUUUAFFFFABRRRQAhAIwa5K+gNvdSR9gcj6V11YniCH5o5h3+U0AYdGKUmkpAWtLbZfKOxBFbua520O28iP8AtYrfzXNVWptT2JAaU0xTS5rIsKDQaSkMQ00txSO2KgeTrRYZIzhTz0P6VynjgBre3k7hiDXQM5IxmsPxUnmaOSesbA1pDSRMtji1dkbcpwaux6kCuJV59RWeTTSa6nFPcwUmjUa9iI+9VeS4DnCKzfQVDYwfaLtI9uVzzXYpaxBVURqAB2FZy5YmsXKRgWOlPcDzLgbV7L61Nd6VAMFUx9K3tgUbRVS7XpWfO7l8qMQ2MWMCooovJnKg8HgVoypgHFUJm2kHvVKTY0lF3Nqwib+0Y1Z9yoMkntWnf3aQ2skw/wB3IrL0zJheV2wW+XJqPVbsR2ht25ycispxcpoqVknboc7cuZp/cmmov7wgdAKAOXkpIiVRmx14rsRxiD5pMmtjRFkGTsOGbJJ9Ko2cIYr3JNdJbR7IwKwq1OXYuMLkUtsZbuK4kORH0X39ag1qZTaja3GcZ/vGtFulc1qcpa4MYPyJwB6UqM3PRjnFLYomkNKaQ10mQlOjbawPSkpKAHUtFFWIWikpaYCilFIDS0wHUtNzS0AOzQOtJSigCQGnKcVEDk1KDVCLdpaG/njgUgM7Bcn0r1a1gS2to4IhhI1CivI4XZGDKSGHIIr0vw5qq6ppyux/fJ8sg9/WomNGqTRmlxRisxiZNKKXFFABRRTZJEjQu7BVHUk4FADqKxrrxRpVuD/pAkYdk5rN/wCE0Qv8tsCv+/zTUWwOpZgoLMQAOpNctq3ilhI0OngYHBlb+lZ+seJnvovJSJooj97nJNYJnQ+1aRh3JbJrmWS5lMs8jSSHqWOahIApC2enSmFq0EI6K3UVWlgxynWpy3FMJpMZXjkPRuDUuc1BKMOCKlQ5xU3Gbeh3DGOSEnKjkVoFuaytIG3ee9aQ5rhqx9466T90mDU5SScVDurW0/TGnAeRtint3qVC5UpJFaFGZ1VQSSeBXXRjCKD1AqtbWNvbkMikt6seat5reEeU5py5haWkFFWQNkbahPtVLdxVi7OIsepqmvYH61y1n71jemtLkh9KCSRhRxTVORntQknzhMcZqIwctgnNQ3JQBtxTBnPP41Y+zru+8c0G3XOdxqvZSFzogzS55qUQZH3iPwoMAHVv0o9lIfOiHNO7U1/llKdfenL0qHFx3BST2F7UUUVICGilNJTGFLRRQAlFKaSgBD0pj/d/Wn1HKcRn2NMZh6xJhQB0Y5rm5cxvHL33Z/WtrWZMSlM8KKytQTbAldNNaGU3qekwtvhR/wC8oNSVS0eTzdJtX9YxV2tTMKinGVB96lqOX/VkntzQA8cgGlpkZBjUg596fQAUUUUAFFFFABRRRQAUUUUAFFFFABRRRQAVU1OHz7GRcZIGR9RVukIzxQBxXGKM1LewmC7kj7BuKgxSAcjYmjb0YV0R61zZOOa6JDujU+orCr0NaY9DzTzTF4NPrA1EzxTSaU0xqAI5DxVZzU75qFqaAiNVNQSOe0khk5DjB9qtvVCc/NntQ3YLXODu7WW0lKSKQM8HsahRDI4VeSTiu3lhSUFZFDKfUVRj0qCK53Km1l5GK2VbTUz9lqGl6elqgbHznqa1AaRV4xS4wazbvqapW0EdsVVuhlAasSVBcH93SGUpvuVl3vCAj1rQuWworNml2uvpmtYbmc3ZHS6VEsmlh+CNpx9awr2UTyO2chRitbSJzDpM4JxtJKn61g3h8qMhDnfyaUfjZPNdXKcqhIFwc7ucUn3Ydvqc0652ny1XjjkU2VWDKv5VuZGnpSopDOa2JbpY1GwZJrKs1WOMF2APcd6sDbIdyvkA9O4rmnBt3Ohcqsrl2a5jit/NdsDHSuWlfzJGf1Oas6nMzSBOqiqWa1ow5VcyqPWwUlGKTGK2MwopaSgBwpaYhp1UhC0tJRTAWlpKKYDhS03NKKYDqWminCgBw6U9eajqRaaAkXrW34R1D7FrCxs2IpvlOfXtWEKchKuGB5FNq4j2Peo6sB+NAZT0IP41wWj6pZQI8t5IS4+UAjJ9zTdQ8RtIdljEsa4/1jDmub3r2SNLK17noOaaZEXq6j6mvKmuruZSHv5yPQMQKrPBKeRcyE+5rXkZFz0zUddtLKM7ZFlk7IpzXC6xqF/qznzrnZH2jToP8ayd91CefnX2qxFcJKODz6VcYpCuQfYF7ysaabNk/wBXKR9atk01m/KqsgKvnywkLKOPUVIzgruHIpZAGXB5FVQTBJg/dNLYCdZAejY9qkZs/Wq8id1pI5D0NFwJS1ITSHg0lK4yKbkZp0HJFNkPFXdJ0+5v5fLtoyx6E9hUgXdKYBZCfXir4E8pxGmBW/p3hyK2iVW5IHPvWtFYxRD5VFYtXdzVSsrHNWmmzEhnXn3rZs4pY25bI9K0fJFKkABotYlyuOTOKkH0oCYpwGKokQClpaSgCrdnLKPQZqDHX8qllOZT9cU3oK4Zu8mdEdERKMfQUyM/v1/3qnK8Y9aiVcTj61vh+phiOhpEgH0pGYgdRTiBnNIR74rcBQcigrnrSjpRQIpXPFx+VKO9JdjEyn2pR1rCv0HS3YtBpaK5jYSkFLSd6Bi0UCimAGkpaSgBD0qvdNhCKs9qztQkCIx9jTQ0c5fv5t2R1y1Q6kmYV+tAkT7WC7gcZ5NSXLJIFAYHnsa64qyMHqzrfDTbtHiX+7kVrVzPhq/iikeylcKzkNGD39RXS1ZItMkXfGyHuCKfRQBQ0Zs6dGp6oSv5Gr9Z2lfK11F/cmP61o0AFFFFABRRRQAUUUUAFFFFABRRRQAUUUUAFFFFAGBr8G2VJwOHGD9ayDXVapD59jIB95RuH4VypNIBrDiugtjut4z/ALIrAJBrcsDus4z7VjV2NKe5YHWniminVgbCNUZqXFMIoAiccVERkVORTCtAFOUHrVKVecetaUq+1U5F7VMhopFRnHakCZkGTyO/rUkgxUTZGG9KSKJNuGpCKmXDKDUbirQiu7c1XnPymppTg81VmORxVAZ1y3as24Nac6ZNZl2pXqK1iZSLtpdFtLmQtyCKqn97Go6n1plqmYJWJwMcU6E+XAjHuatkJWEZc3hDADAp0UH2m8CZ4HpTJSv2lirZGKv6DHunkkboKHsBq21vaxN5aBTIOoPJqG/jML/aIxgNw4x29ak0y3zcXFxImGdztz2X1qzcgeS+RxjvXM7wkne5as1Y5G6OZ2IbcM8GoM09/vH0zTeDXajBiZpc0hX0pMGgB2AaQrTckUoagBgqRTkVFTlOKYEtFIKKoQ6ikpaACnZptKKYDhS02nUwHCnA0ynA0wJR0pyVGDmnA4FMQq/OzKelIjvEOfmUdQetEZ/eZpScyEGgCZSrKGQ8U8P61UjOwsvapd1O4ExYY61BKmG8xOGHb1o3Um6gCRJA65oLVXjO2Rh681JupXAcWqC5GVzUp6VFL92hgOgbdHg0xxtaiHhTSn5196kY7OUFL1Wmr/q6Ig0jbEGSeAKluwxgVpZFRAWYnAArvNCtG02xVA2JW5YiqWiaIlmqzy/NMfyWttVyBXFVq82iOiELassC6nGPnqQXsw7g/hVfBzSqD9eax55LqXyrsXFvZO6rUy3bEfcFU1U5qZRVe1n3JcIlkXBP8P6077QO4quOKMc0/ayJ5EWfPT3pRMh71VIoFV7aQuRATljQegFBoPWsSwHWo1/1w+tPPp61GOJx9a6cP1Oev0NLvRjrSEnPAzTq6BCDpS0gGPrS0AU70fOlKRyKddruKY65pvasa3woKfxMWkpR0pO9cpuFJ0NLQetACUtAopjCiikoAQnANc14oneKwcoSNzAE+ldKwyDWRqNn9oieORMo3WmnZjWp5yzEnk5q9oyl7gsSSFFO1HRri3nYQxvInY1PpMbQRnzVZWJ6YrqjJPYxkmixqCOCsqEgr3Hauk8N+JFugllettuAMK7cCT/69YwKSqQDkdDWZeWTK+5PXIqyD1PNFed2XiPV7IBHVLqMdn6/nW3beL7WQbbu1uLc+qjcP0pgbdtBLDqVw+P3UoBBz3q/WJZalpzDEOok5OdsrHI/OtKOYMMrKj/QigCxRTA59M0u/wBjQA+im7hS0ALRRRQAUUUUAFFFFABRRRQAUUUUANYAqQehrj7qEw3MkR/hauyrn/EEGydJgOHGD9RQBkYrZ0s5s1+prGrV0c5t2Ho1ZVNi6e5oU8dKaKeK5zYTFNIqSmkUgIyKYwqbFMIoGVnXPBqrIn51ecVDKv8AF+dSxoz5Y81VK8lT3rSK1Wmi43CoKIYTgFaSVsU0gjkdafaRfa7hUYnAPNaR10E9NRY7IzkccHvVk6JEy8hs+oNb0VsltBgAZxzQFCRZxxjNdShY53Ns5P8AsF5ZmX7RDGFOAGblqyTpkVzNc2zk+cgJjCnj65q14qnL36QwqAygZYdRz2qj9ly7SvI5kbqc4pXSGk2R3ejvYafFMs6TxueSn8J9DWZtzb4PY1eni2RiJWbywc7c8Z9aoE+XIVPQ0XuO1hDGMFu+MV0WlwJDartHJGSawRwuD0PNb2nyhrcYOcVjWb5SoblmdmRCydBywHUj0rEuLi4ube5uWZlVjtVPatwmqGonyrKQRrncMfSpoz+ywmuqOZPFJjNLmmn1FdxzhyKXd6igHNIRQAcGkK+lJijJFADMj1pQR616T/aMf/Phb/8AfA/wo/tGP/nxt/8Avgf4Vl7aJHOedAjHUUbh6ivRf7Sj/wCfG3/75H+FH9ox/wDPjb/98j/Cn7aIuc873D1FG5fUV6J/aMf/AD42/wD3wP8ACj+0o/8Anxt/++R/hT9tEOc883D1FG5fUV6H/aMf/Pjb/wDfI/wo/tGP/nxt/wDvgf4Ue3iHOeehl9RS719RXoP9pR/8+Nv/AN8j/Cj+0o/+fG3/AO+R/hR7eIc55+HX1FO3L6iu+/tKP/nxt/8Avkf4Uf2lH/z4wf8AfI/wp+3iHMcGHH94U4yL6iu7/tKP/nxt/wDvkf4Uf2lH/wA+MH/fI/wo+sRDnOFRhnORTWcCY8iu8/tJP+fKD/vkf4Un9pR/8+Nv/wB8j/Cj6xEXMcMWXk5oDrjrXdf2kn/PlB/3yP8ACj+0k/58oP8Avkf4UfWIj5jhd49RQXX1Fd1/aUf/AD5Qf98j/Cj+0k/58oP++R/hR9YiHOcEHHmdRT2YZ6iu5/tKP/nxt/8Avkf4Uv8AaSf8+UH/AHyP8KPbxDnOFEgHcUjsrL1Fd3/aUf8Az5Qf98j/AAo/tJP+fKD/AL5H+FHt4hznBhgsZJNIkirzuFd7/aUf/PlB/wB8j/Cj+0o/+fG3/wC+R/hS9vEOc5GwsJL1mWMfL1J7V0thottbFSRude5q2urKo+W1jUe2B/Sl/tj/AKd1/OsJz53uaRqpdC4FAUemKlCdB+FZ/wDbJ/59x/31R/bJ/wCeA/76rPlj3L+seRqLHkipVjrG/tpv+eH/AI9S/wBtN/zx/wDHqXLHuH1jyNvbzTlFYX9tN/zx/wDHqT+2m/54/wDj1Plj3F7fyN+k71hf203/ADx/8eo/tpv+eP8A49Ryx7i9v5G7RWF/bTf88f8Ax6j+2m/54/8Aj1Fo9w9v5G8KD1rB/tpv+eP/AI9R/bTf88f/AB6i0e4e38jc/iqP/lsPrWP/AG03/PH/AMepP7Zb/nh/49WtOUYdTOpPnsdZRXKf22//ADyP/fdH9tv/AM8j/wB91p7WIc51ROKPm7Yrlf7bf/nkf++6P7bf/nkf++6PaxDnOkufuA+hqIHIFYB1tj/yx/8AH6P7ab/nj/49UznGSsKM7SudAKWue/tpv+eP/j1H9tN/zx/8erG0e5p7byOhpDXP/wBtN/zx/wDHqP7ab/nj/wCPUWj3D23kb4pa5/8Atpv+eP8A49R/bTf88f8Ax6i0e4/beR0FBrn/AO2m/wCeP/j1H9tN/wA8f/HqLR7i9t5G/Vec8Hisf+2m/wCeP/j1H9st/wA8P/HqLR7lKvboLNgsTmqgZRLnI4qz/bH/AE7r+dJ/aw/59Y/8/hVQ5Yu9xTr8y2Mq1+4zHq7E1MwVhg81f/tYf8+sf+fwo/tYf8+sf+fwrX2sTLnM4Qx+lL5EfpWh/aw/59o/8/hR/aw/59Y/8/hT9rEOcz/IjNOEKr90kfSr39rD/n1j/wA/hR/aw/59k/z+FHtYhzlUGRfuzyD/AIEacJbgdLqUf8CNWf7XH/Psn+fwpP7W/wCnVP8AP4Ue1iHORi6vF6Xkn508ahfj/l7b8QKX+1x/z7J/n8KP7X/6dk/z+FHtYhzgNT1EdLsfigqRNZ1Jes0TfVKj/tf/AKdk/wA/hR/a4/59k/z+FHtYhzlyPX7gYEkETf7pIqwPEKfxWzj6MDWX/a3/AE7J/n8KP7X/AOnZP8/hR7WIc5swa7DNMkQhkBY4zxWpu56GuTGr4ORbIPoad/bb/wDPH/x+l7WI+c6oN7GlyK5T+23/AOeR/wC+6P7bb/nj/wCP0e1iHOdXkUhYDqelcr/bTf8APH/x+j+22/54/wDj9HtYi5zqBPCekqH/AIEKq6rEtxYOFILL8w5rnf7VXtaRj/P0pw1ggcW6j6Gn7WIc5W4rS0Vs+av0NVf7WH/Pqn+fwpRrBXpbqPocVMqkWio1LO5u4p46Vg/203/PH/x6k/tpv+eP/j1Ze73L9v5HQUVgf203/PH/AMeo/tpv+eP/AI9R7vcPbeRvEU0isP8Atpv+eP8A49R/bTf88f8Ax6j3e4e38jYYVEy54rL/ALab/nh/49R/bLf88B/31U2j3H9Y8i464PNREVB/bJP/ACwH/fVJ/bB/591/Olyx7lfWPIZKm1uOlWtEVI7x3Izk1B/a/wD07J+f/wBagaxjpbqPxqocsXe5Mq91ax00rZHHTvWdqWpQ2cLPIw2jgD1rL/tpsf6kf99U1tW3fetY2/3uf6Vs6ke5lzo54zG8vpLh8ctk1MzZraGqKOlpEPoB/hR/aq/8+kX5D/CovHuae3XY5ubB9KpzQq4wcV2H9qL/AM+kX5D/AAo/tRP+fOH8h/hT5o9w9uuxwkiPGmFOcVPpl75MxRzgN612n9qJ/wA+cP5D/Ck/tNM/8eUH/fI/wocotWYvbeRjfaExksPzrJ1e9VwscUoI74Ndf/aaH/lzh/If4Un9ox/8+Nv/AN8j/CogoRd7jlXurHnRYeopu4etej/2jH/z42//AHwP8KP7Rj/58bf/AL4H+Fb+1iZc55xketG/HevR/wC0Y/8Anxt/++B/hR/aUf8Az42//fA/wo9rEOc853qetGVPevRv7Sj/AOfG2/74H+FH9ox/8+Nv/wB8j/Cj2sQ5yhRRRXIZ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PHas8YcyRRhvu72xuqCrO2O4ihUTIjoCu18jPPHNNDK5BVip6jjikqdIcR3PmL88QGPY5wakggikNmH4ErEOc9cGjlYFSip7ogEK1oLdge2eR+NSlEltpGFp5KoNyOM889CT1p8oFOirQ8iG3hleISOwPykkL16mortFiuZET7oPFJqwCSwyQhC4GJF3Lg54pPJfyPOwPL3bc55zVu8+a2j9Y40b8CMf0FE42acIu6MmR7kE/1quUdijUsNu0qFy8caA43OcZPpUVWHXNparkDcWOTwOtShEUsbRPsYqT1ypyDTKmaL7PMgkCyqQGwp4YHpzUtwii3SZrXySH2lOQGGM96OUCqQVOGBB68ikq/eBJ7yCJYwjOEG4Engjp+FLPb/uJybPyBEMo/Pzc4wafIFjPoq7cokEexbXchQETknJJHXPT8KpUmrAPjieRJGQZEY3Nz2ohieeZYowCzdMnirOnsqiff90hVP0JxTtPQw3J3/e8xYv15/QU1G9gsUiMEjuDikALHCgk+gqzEyiWUfZftDliQDngZ9BViBEg1VkEeQVyoJOV+XP/ANahRuFjPALZwCeM8U4RM0LyjGxCFPPOTVqwliMkxFuFBiYhdx4GOR+NEDRGyuWdMJ5iEID9cDNNRQFKir32eKe5tdqeWkyb2RT0xnOPypLiH/RGla0+zFHAHX5gfWlyMLFKirpto911xwuBGM98Z/lUFzGkflKBhjGrN7k80nFoLCpaSvGrhogH+6GcAmoXVkcq4ww4IPaprj/j2tf9xv8A0KnXvJgc/eeFSf1FNpAVqnls5ogxPlts+8EcEj6ioB1H1rRkjRbm7ZZVaRlYCMDn3/KiKuCM6nJG0gbbj5F3HJxx7VPaFSNv2Pzzn5jzwPbFSeRCst7CU3GIMyPnkYNCiFilTo0aSRUXG5iAM1YdYIrOGRk3SSIRjtnP3j/hU0KwQXFrC0WXOxzIDyGPI/ChR11CxQZSrFT1BwadDE88gjTG45PJwKJv9fJ/vH+dTafzdAZx8jc/gaSWtgIpoHhAZtpVujI2RUdWnRU08CORZR5mWIH3eOKsRWg/dR/ZPMV1BeY5yCfT6VXLdhYzadHG0r7ExnBPJwKnjWFLUyyJvZZCoGeG47+1SLDE97GPLAR4t+zPAO0mlyhYpUVas9jbU+yecS3zvk8D2x0pY4IUe6WUMyw9MHnrijlCxUpyozq7DGEGTk/yq4fsy+RJ9mBaXjZk7RzjP1qMxRAXabMtGcq2eQM4xRyhYq0dKuAW8UduzQiR5FGQSQOuM/Wq1ygjnlRfuqxApNWAcbeUTrDtBdgCAD6jNRsNrFcg4OMjpWldo0aSTLjc0aL15C45P9KzKclYGPhieeQRx4LHpk4pntjn0qxYki6UjqAx/Q1LsX7d52P3W3z/ANM4/OhRugKs0TwSGOQAMOuDmmVauHH20NJH5mVU7M4ydoqSWBHFs7w/ZjJIUdeQMccjNHL2CxRpSCOoIzzzVm8ARjGbMQ4bhueQKluPLnltohCELqnzBicD0o5QsUKKvz2/7iYmz8gR8o/OW5xzUUogitoz5e6WSMHOeF56+5ocbBYq1YNnKEDs8KgruAMgBx9KrHpV67jRhExmRWEK/KQcnihK6ApUVbQQR2sMrxeY7MRtJwD05NSPFbrLcQJESUVm8wnkEdgPSjlCxS8ttiv8oDnA5/n6U9reRZjEdu4DP3uMYz1pZVT7JC6ptYkqxznOO9WHVHvHSRN2YgQc42kLmjlAo0VYi8uK1EzwrKzuVAYnAAHPT60y6jRJR5YIR1DAHtkdKTWgD0s5XjRwYxvGVBcAn8KgIKsVYYYHBB7Vea2aeG0Kui4jJOTzjJ5xVW7lWa6kkT7rHjPenJWQEXWp5LOaNCzbPlGSocFh9RTbUZuoQf74/nTZjmeQnqWP86WlrgI8bIqM3RxuX6U2r26FY7PzIvNZkC4JwANx5+tRIEiuJYxbfaGDEKDngA+gp8oWK1FXpLaMXbxBCu6Heik/dbGcfzqKOBJI7ZejzSYz/s9KOVhYrUVfng/cTMbPyBHgo/PPOMGoyYGs3f7OEbhFIYnJ7mjlCxUp/lt5Il42FtvXnNPFpcMgcQSFSMg44xUsaK+mqGkWPEx5IPPApKIFZo2VEc4w+SOabVySEP8AY4VkDByRuH+9T57f9xcE2ZgEQyj85bnHNPkCxQoq3eLBCqqiZkdFb2Xj9c0t1HAtwLeJMMzLls/dz2FHKFinRWhPb4jmH2PyljGUk5ycHv8AWop1gigjxHmSSNTnPC+/1NDg0Fis6Mm3dj5huGDmm1YmESTxMIfkZFYxhjyT71JPErQxyNB9mYybCOcEevNHKFinRVy+VYmeIWnlgNhJMnJH8jmqdJqzAKKKKQgooooAKKKKACiiigAooooAKKKKACiiigAooooAKKKKACiiigAooooAKKKKACp4rYSqr/aIlH8QZsEVBRQhl0OlxLdgOqeaAVLnA4NMmELR20UcwwCwLtxjnr9Kq0VXMFy9KwjtlinmWdvNDDa27avfn3p0rAfaWe6VzIv7tQ2eM/p9Kz6KOYLksrq1vbqGBKg5HpzReOr3UjIQyk8Ed6iopXAvCWFriJXcGJoVRz6EVFJOJbeYsQHeYMF9sGq1FPmYXHzRrEyhZVkyoOV7e1TxotxapH5saPGx++cZB5zVWikmBf3wpeQbJVKrFtDngBsHB/Oo7ggWRia4EsvmZbBzjjse9VKKfMFy5LLGtzbXKSK20JlB1GBzTLiAIHcXMbqTlVDZLfh2qtSUc1wuX4R5ETs9zG8TRkeWGySSOBjtVR4vLiictkyAnHpzimU53ZwoY8KNo+lJu6AfEyrb3ClsMwXaPXmrX2iNrm1fcB84klPo3A/p+tUKKFJoLl2Ng9tKkdwsTGUsxLY3L2x6/SnGaIaosnmAxlQN/wDwHFUKKfOFy1aiOG4eNpkKtGyeYM7ckU0MiWVxF5isxkUjH8QGeRVeilzAXkuIklsmL/KsWxyP4c5/xqvNB5Sf8fEcnOAqtkketQ0Uc1wLz3EeLXDD1l9uNv8AKq926vdOUOUGFU+oAxUNFDk2Fy2Uimt4M3McZRSGDZz1prlLq5CiQRRqm1Wf0A/rVainzBcB1H1q+5hju5Ln7TG4ySqJnJJFUKKSdgLkRU2cai4EIRyZBkgt6Y9ac8sf2y+beu2RGCn1ORVGinzBcmuHV7a1VWBZUYMPTmrSmGSe2uXnRFQIGXPzZHt6Vn0UKQXLDxb1uJ942pJgY/iyaSyZUuQXcIpVhuPTkVF5jeV5Wfk3bse9NpX1uBZYRwWskSzJK8mB8mcACnyItwscq3MaAIFYM2CCPbvVOinzBcm3L9i2bhu80nHtjrViBle8g2sGxBg/Xaao1LBP5AYrGrOQQGPVcjFClqBZhZTbW+LhYljYmVc4JOeDjvxTJJE333zj5/u+/wA2aqUUcwXLDSIVtPmGUHze3zU5pEL3h3jD/d9/mqrRS5gJ5XVltcMDsQBvb5qZdsHuZmU5BYkEVHRRcC9JcR/bgxbfC8axvj0xz+VVvJTbMfPT92cAf3/pUVFDlfcCa0dUuAzsFG1hk/Q07zl/s/y8/vM7P+A9f51XoovZAXUlQ3xYSKMxbVcnhW2imzlPssMRuFkcSncc5AyB+lVKKfMFy7LmKzkikuEmLMuwK27GOp9qQyRq9tcCVTsCqyfxDHWqVLRzBcs3EAQO4uY3UnKhWyTz6UjgTNaxowJ2BD7HJqvTo3aKRXThlORSuAki7XZc7sHGfWrk8cU4icXUK7YlUqSc5AqlRQnYCd3U2kChhuV2JHp0qVpY/tty+8bXVgp9eKp0UcwErsps4kDDcGYkenSpzLH9tL7xt8rGffbjFU6KOYCzEontBCJER0csN7YBBH/1qZdsjTBUbcqKEDeuBUNFF9ALTTiP7G6MGaJMMPxPH5U0wQvdMkc6LERuVj/L61XoouA6J/LlR+u1g1TzxQZklS6Rg2SqAHd9DVaihMCw7qfsmGHyKN3t82anDrIt0sc6RO8u7eTjcnPQ1QopqQXLs86JqEEyPvVVQE+vY5pskscV5CY2Dxw45HfnJ/nVSijmYXLE8AjVn+0xuuflAbJP+FSXMcXkxrFcwlY16Z5Zj17VToo5gF3MBgM2PrUxdfsCpuG/zS2PbAqCipuBZSZY/sb5BMRJYDt81FxAEDuLmNlJyoDZJ/Cq1FPmAnvnWSRCjBgIkBx6gcinXMyf2h5qMGUFTkd8YqtRRcCzcQgeZKLmNkJyqhssfwpt06uINrBtsQU47HnioKKGwLkcsf2q3beBiILu7K2DjP40TFRZiNrgSyeblvmJxx2PeqdFPm0C5db9zaTRyXKTK4AjVW3c56+1UqKKTdwCiiik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/9k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17" y="2130284"/>
            <a:ext cx="2663560" cy="38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8965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principals matter for student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52" y="1573968"/>
            <a:ext cx="5768075" cy="502394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Principals are “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second only to classroom instruction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among all school-related factors that contribute to what students learn at school.”</a:t>
            </a:r>
          </a:p>
          <a:p>
            <a:pPr marL="914354" lvl="3" indent="0">
              <a:spcBef>
                <a:spcPts val="0"/>
              </a:spcBef>
              <a:buNone/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-- How Leadership Influences Student Learning,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Kenneth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Leithwood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 al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 University of Minnesota,  University of Toronto, 2004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“Principals are multipliers of effective teaching.”</a:t>
            </a:r>
          </a:p>
          <a:p>
            <a:pPr marL="914354" lvl="3" indent="0">
              <a:buNone/>
            </a:pP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-- Developing Excellent School Principals to Advance Teaching and Learning:  Considerations for State Policy,  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Paul Manna, The Wallace Foundation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2015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voluntary, professional standards for principals reflect this new research and a new understanding of the role 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914354" lvl="3" indent="0">
              <a:spcBef>
                <a:spcPts val="0"/>
              </a:spcBef>
              <a:buNone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1CDDA3-4A78-4897-860B-BEB548A9A01C}"/>
              </a:ext>
            </a:extLst>
          </p:cNvPr>
          <p:cNvSpPr/>
          <p:nvPr/>
        </p:nvSpPr>
        <p:spPr>
          <a:xfrm>
            <a:off x="6421129" y="1705439"/>
            <a:ext cx="2330993" cy="4823097"/>
          </a:xfrm>
          <a:prstGeom prst="rect">
            <a:avLst/>
          </a:prstGeom>
          <a:solidFill>
            <a:srgbClr val="2181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dirty="0"/>
              <a:t>The Professional Standards for Educational Leaders are an updated set of voluntary, evidence-based professional  standards for the job that spell out 10 essentials, including the ability to support rigorous instruction.​​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583" y="1890892"/>
            <a:ext cx="1633220" cy="207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59089"/>
      </p:ext>
    </p:extLst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6d726f8-13a6-4359-870c-9787eff78ac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6144EE5B1E35499B6AEBF9E74059E3" ma:contentTypeVersion="4" ma:contentTypeDescription="Create a new document." ma:contentTypeScope="" ma:versionID="af321d269e58be6488ba8ccf1ef0ec6e">
  <xsd:schema xmlns:xsd="http://www.w3.org/2001/XMLSchema" xmlns:xs="http://www.w3.org/2001/XMLSchema" xmlns:p="http://schemas.microsoft.com/office/2006/metadata/properties" xmlns:ns3="e6d726f8-13a6-4359-870c-9787eff78acf" targetNamespace="http://schemas.microsoft.com/office/2006/metadata/properties" ma:root="true" ma:fieldsID="ef5f85983ece51507e1f66665bd917c1" ns3:_="">
    <xsd:import namespace="e6d726f8-13a6-4359-870c-9787eff78a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726f8-13a6-4359-870c-9787eff78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0E2BBD-1975-4816-892C-72C4E10F0CFA}">
  <ds:schemaRefs>
    <ds:schemaRef ds:uri="http://www.w3.org/XML/1998/namespace"/>
    <ds:schemaRef ds:uri="http://schemas.microsoft.com/office/2006/metadata/properties"/>
    <ds:schemaRef ds:uri="e6d726f8-13a6-4359-870c-9787eff78acf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766068-9801-462B-AB0A-78A3BAFEBA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7AD2DA-ACCA-4FA0-B5D7-9DB451BF8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d726f8-13a6-4359-870c-9787eff78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36642</TotalTime>
  <Words>2458</Words>
  <Application>Microsoft Office PowerPoint</Application>
  <PresentationFormat>On-screen Show (4:3)</PresentationFormat>
  <Paragraphs>273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News Gothic MT</vt:lpstr>
      <vt:lpstr>Times New Roman</vt:lpstr>
      <vt:lpstr>Wingdings 2</vt:lpstr>
      <vt:lpstr>Breeze</vt:lpstr>
      <vt:lpstr>Education Leadership:  Evidence and Implications</vt:lpstr>
      <vt:lpstr>Introductions</vt:lpstr>
      <vt:lpstr>Today’s discussion</vt:lpstr>
      <vt:lpstr>About The Wallace Foundation</vt:lpstr>
      <vt:lpstr>Wallace’s policy engagement principles</vt:lpstr>
      <vt:lpstr>Current work in education leadership in 20 states and Washington, D.C.</vt:lpstr>
      <vt:lpstr>Today’s discussion</vt:lpstr>
      <vt:lpstr>Wallace has funded a wide array of research on school leadership over two decades</vt:lpstr>
      <vt:lpstr>Effective principals matter for student learning</vt:lpstr>
      <vt:lpstr>Principals are key to  retaining good teachers </vt:lpstr>
      <vt:lpstr>Principals are critical to improving struggling schools</vt:lpstr>
      <vt:lpstr>Investing in principals is cost-effective</vt:lpstr>
      <vt:lpstr>Principal preparation: Districts and universities cite need for improvement</vt:lpstr>
      <vt:lpstr>2018 RAND study provides early lessons on principal preparation redesign</vt:lpstr>
      <vt:lpstr>Today’s discussion</vt:lpstr>
      <vt:lpstr>Pipelines are a strategic approach to developing and supporting principals</vt:lpstr>
      <vt:lpstr>PowerPoint Presentation</vt:lpstr>
      <vt:lpstr>Pipelines had widespread, positive effect on student achievement</vt:lpstr>
      <vt:lpstr>Pipelines also reduced principal turnover</vt:lpstr>
      <vt:lpstr>Pipelines are feasible and adaptable</vt:lpstr>
      <vt:lpstr>Pipelines are affordable</vt:lpstr>
      <vt:lpstr>Pipelines can be sustained – and continuously improved</vt:lpstr>
      <vt:lpstr>Today’s discussion</vt:lpstr>
      <vt:lpstr>Growing recognition of  the importance of school leadership</vt:lpstr>
      <vt:lpstr>New study by Policy Studies Associates shows leadership as an emerging priority under ESSA</vt:lpstr>
      <vt:lpstr>30+ studies on school leadership meet ESSA evidence requirements</vt:lpstr>
      <vt:lpstr>Principal pipelines meet ESSA’s evidence requirements for school improvement</vt:lpstr>
      <vt:lpstr>Today’s discussion</vt:lpstr>
      <vt:lpstr>HEA can help scale effective leader preparation through evidence and tools</vt:lpstr>
      <vt:lpstr>Specific legislative recommendations for HEA Title II, Part A</vt:lpstr>
      <vt:lpstr>Introductions</vt:lpstr>
      <vt:lpstr>For more evidence and information –  wallacefoundation.org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Wallace Foundation</dc:title>
  <dc:creator>Will Miller</dc:creator>
  <cp:lastModifiedBy>Chase Hoffman</cp:lastModifiedBy>
  <cp:revision>1632</cp:revision>
  <cp:lastPrinted>2019-04-10T00:25:21Z</cp:lastPrinted>
  <dcterms:created xsi:type="dcterms:W3CDTF">2011-09-11T19:16:09Z</dcterms:created>
  <dcterms:modified xsi:type="dcterms:W3CDTF">2023-09-19T16:33:23Z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0x010100F86144EE5B1E35499B6AEBF9E74059E3</vt:lpwstr>
  </property>
  <property fmtid="{D5CDD505-2E9C-101B-9397-08002B2CF9AE}" pid="3" name="WFVideo">
    <vt:lpwstr/>
  </property>
  <property fmtid="{D5CDD505-2E9C-101B-9397-08002B2CF9AE}" pid="4" name="PublishingRollupImage">
    <vt:lpwstr>&lt;img alt="" src="/knowledge-center/PublishingImages/House-Education-Labor-Committee-4-11-19-TA-b.jpg" style="BORDER&amp;#58;0px solid;" /&gt;</vt:lpwstr>
  </property>
  <property fmtid="{D5CDD505-2E9C-101B-9397-08002B2CF9AE}" pid="5" name="WFStates">
    <vt:lpwstr/>
  </property>
  <property fmtid="{D5CDD505-2E9C-101B-9397-08002B2CF9AE}" pid="6" name="WFTopics">
    <vt:lpwstr/>
  </property>
  <property fmtid="{D5CDD505-2E9C-101B-9397-08002B2CF9AE}" pid="7" name="WFAudiences">
    <vt:lpwstr/>
  </property>
</Properties>
</file>